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7" r:id="rId4"/>
    <p:sldId id="268" r:id="rId5"/>
    <p:sldId id="270" r:id="rId6"/>
    <p:sldId id="271" r:id="rId7"/>
    <p:sldId id="259" r:id="rId8"/>
    <p:sldId id="266" r:id="rId9"/>
    <p:sldId id="272" r:id="rId10"/>
    <p:sldId id="269" r:id="rId11"/>
    <p:sldId id="273" r:id="rId12"/>
    <p:sldId id="274" r:id="rId13"/>
    <p:sldId id="275" r:id="rId14"/>
    <p:sldId id="276" r:id="rId15"/>
    <p:sldId id="277" r:id="rId16"/>
    <p:sldId id="260" r:id="rId17"/>
    <p:sldId id="261" r:id="rId18"/>
    <p:sldId id="262" r:id="rId19"/>
    <p:sldId id="263" r:id="rId20"/>
    <p:sldId id="264" r:id="rId21"/>
    <p:sldId id="265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53D"/>
    <a:srgbClr val="1E1F1C"/>
    <a:srgbClr val="00007A"/>
    <a:srgbClr val="4A86FA"/>
    <a:srgbClr val="FD8A69"/>
    <a:srgbClr val="434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318" y="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7903D-3D7D-4A6B-8D55-A385AC0211CC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0379-1972-4667-970F-0CC9B8B67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073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553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5489" y="5563504"/>
            <a:ext cx="10640225" cy="4722210"/>
            <a:chOff x="7645489" y="5563504"/>
            <a:chExt cx="10640225" cy="4722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7645489" y="5563504"/>
              <a:ext cx="10640225" cy="4722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0640225" cy="4722210"/>
            <a:chOff x="0" y="0"/>
            <a:chExt cx="10640225" cy="47222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640225" cy="472221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95145" y="3740935"/>
            <a:ext cx="15357470" cy="12772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7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청주시 원도심 분석 및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511857" y="5104822"/>
            <a:ext cx="9213021" cy="32057"/>
            <a:chOff x="4511857" y="5104822"/>
            <a:chExt cx="9213021" cy="32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1857" y="5104822"/>
              <a:ext cx="9213021" cy="3205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433103" y="4878228"/>
            <a:ext cx="15357470" cy="2055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7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활성화 전략 수립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-1706598" y="9670077"/>
            <a:ext cx="1088047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kern="0" spc="-200" dirty="0">
                <a:solidFill>
                  <a:srgbClr val="FD8A6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Black Han Sans" pitchFamily="34" charset="0"/>
              </a:rPr>
              <a:t>TEAM - </a:t>
            </a:r>
            <a:r>
              <a:rPr lang="en-US" sz="2400" b="1" kern="0" spc="-200" dirty="0" err="1">
                <a:solidFill>
                  <a:srgbClr val="FD8A6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Black Han Sans" pitchFamily="34" charset="0"/>
              </a:rPr>
              <a:t>청주나요</a:t>
            </a:r>
            <a:r>
              <a:rPr lang="en-US" sz="2400" b="1" kern="0" spc="-200" dirty="0">
                <a:solidFill>
                  <a:srgbClr val="FD8A6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Black Han Sans" pitchFamily="34" charset="0"/>
              </a:rPr>
              <a:t> 안청주나요 늘 청주는 날 </a:t>
            </a:r>
            <a:r>
              <a:rPr lang="en-US" sz="2400" b="1" kern="0" spc="-200" dirty="0" err="1">
                <a:solidFill>
                  <a:srgbClr val="FD8A6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Black Han Sans" pitchFamily="34" charset="0"/>
              </a:rPr>
              <a:t>알아줘</a:t>
            </a:r>
            <a:endParaRPr lang="en-US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8B43AEF-6EAF-4989-80D8-72389909069B}"/>
              </a:ext>
            </a:extLst>
          </p:cNvPr>
          <p:cNvSpPr/>
          <p:nvPr/>
        </p:nvSpPr>
        <p:spPr>
          <a:xfrm>
            <a:off x="10938298" y="2328021"/>
            <a:ext cx="1675996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ACCA1C3-FAD3-4D72-9AF8-425629C3EE22}"/>
              </a:ext>
            </a:extLst>
          </p:cNvPr>
          <p:cNvSpPr/>
          <p:nvPr/>
        </p:nvSpPr>
        <p:spPr>
          <a:xfrm>
            <a:off x="152400" y="266700"/>
            <a:ext cx="451939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bject 10">
            <a:extLst>
              <a:ext uri="{FF2B5EF4-FFF2-40B4-BE49-F238E27FC236}">
                <a16:creationId xmlns:a16="http://schemas.microsoft.com/office/drawing/2014/main" id="{60A61C0C-9488-4257-A6D6-A70B5F35060D}"/>
              </a:ext>
            </a:extLst>
          </p:cNvPr>
          <p:cNvSpPr txBox="1"/>
          <p:nvPr/>
        </p:nvSpPr>
        <p:spPr>
          <a:xfrm>
            <a:off x="228600" y="1667688"/>
            <a:ext cx="4519390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 </a:t>
            </a:r>
            <a:r>
              <a:rPr lang="ko-KR" altLang="en-US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거주인구 없는 격자 제거</a:t>
            </a:r>
            <a:r>
              <a:rPr lang="en-US" altLang="ko-KR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상업시설</a:t>
            </a:r>
            <a:r>
              <a:rPr lang="en-US" altLang="ko-KR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학교부지</a:t>
            </a:r>
            <a:r>
              <a:rPr lang="en-US" altLang="ko-KR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112" name="Object 32">
            <a:extLst>
              <a:ext uri="{FF2B5EF4-FFF2-40B4-BE49-F238E27FC236}">
                <a16:creationId xmlns:a16="http://schemas.microsoft.com/office/drawing/2014/main" id="{E1288FDA-111B-4F9F-8755-7EEA37773D50}"/>
              </a:ext>
            </a:extLst>
          </p:cNvPr>
          <p:cNvSpPr txBox="1"/>
          <p:nvPr/>
        </p:nvSpPr>
        <p:spPr>
          <a:xfrm>
            <a:off x="-30480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2E9A30-D2DA-4CA1-9D47-0E8F5CBE7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404" y="495301"/>
            <a:ext cx="4646755" cy="29494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E3141B-702B-4152-9A9E-2EF9E4CA6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404" y="3444736"/>
            <a:ext cx="4646755" cy="31818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AA4792-F3AA-4CD9-B256-3A14ECA94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404" y="6602389"/>
            <a:ext cx="4646755" cy="33100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E5A23B-1174-468F-A230-A3C29A334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928883"/>
            <a:ext cx="2209801" cy="56958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0D86FE-0C08-41EE-9223-2AC384806B8B}"/>
              </a:ext>
            </a:extLst>
          </p:cNvPr>
          <p:cNvSpPr txBox="1"/>
          <p:nvPr/>
        </p:nvSpPr>
        <p:spPr>
          <a:xfrm>
            <a:off x="1011919" y="8618475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52FAAD-3C3F-40F7-8967-1F69AC5A5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20" y="2922583"/>
            <a:ext cx="2133600" cy="56958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074C5C-55FC-4CCF-A146-0AEFB3190D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091" y="2928882"/>
            <a:ext cx="2133600" cy="56958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0750F1-C2A9-4CD8-AD1A-12CE5FCFAA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917" y="2924963"/>
            <a:ext cx="2133600" cy="56958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83A50A-1033-4C47-86BE-0C7ADC896A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70" y="2928882"/>
            <a:ext cx="2313130" cy="569589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3602719" y="8624773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96000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87081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A888C-6507-4757-8EAE-96BE8CB921D3}"/>
              </a:ext>
            </a:extLst>
          </p:cNvPr>
          <p:cNvSpPr txBox="1"/>
          <p:nvPr/>
        </p:nvSpPr>
        <p:spPr>
          <a:xfrm>
            <a:off x="112227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5FDC24F-6657-4454-9B6F-615747FF0317}"/>
              </a:ext>
            </a:extLst>
          </p:cNvPr>
          <p:cNvSpPr/>
          <p:nvPr/>
        </p:nvSpPr>
        <p:spPr>
          <a:xfrm>
            <a:off x="7476401" y="354460"/>
            <a:ext cx="304800" cy="3046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6BA9CDE-DDD8-4873-BAF2-A5D2E9304F02}"/>
              </a:ext>
            </a:extLst>
          </p:cNvPr>
          <p:cNvSpPr/>
          <p:nvPr/>
        </p:nvSpPr>
        <p:spPr>
          <a:xfrm>
            <a:off x="7476095" y="709320"/>
            <a:ext cx="304800" cy="30462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1E860DA-0F74-434A-9F70-317C2800CBAC}"/>
              </a:ext>
            </a:extLst>
          </p:cNvPr>
          <p:cNvSpPr/>
          <p:nvPr/>
        </p:nvSpPr>
        <p:spPr>
          <a:xfrm>
            <a:off x="7467600" y="1081523"/>
            <a:ext cx="304800" cy="30462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436EF3A-151E-4449-9E23-DF71C596E8E5}"/>
              </a:ext>
            </a:extLst>
          </p:cNvPr>
          <p:cNvSpPr/>
          <p:nvPr/>
        </p:nvSpPr>
        <p:spPr>
          <a:xfrm>
            <a:off x="7476401" y="1453720"/>
            <a:ext cx="304800" cy="30462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CB21A5-91A0-4F78-9786-2BBC9DE262A1}"/>
              </a:ext>
            </a:extLst>
          </p:cNvPr>
          <p:cNvSpPr txBox="1"/>
          <p:nvPr/>
        </p:nvSpPr>
        <p:spPr>
          <a:xfrm>
            <a:off x="7787564" y="298501"/>
            <a:ext cx="385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초고령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구역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(60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 이상인구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20%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EE848C-6C02-4A6B-8525-41F609199E59}"/>
              </a:ext>
            </a:extLst>
          </p:cNvPr>
          <p:cNvSpPr txBox="1"/>
          <p:nvPr/>
        </p:nvSpPr>
        <p:spPr>
          <a:xfrm>
            <a:off x="7793927" y="644616"/>
            <a:ext cx="494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고령 구역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(60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 이상인구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14%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20%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이하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9E779E-30BC-4430-9314-18CBBBE3F107}"/>
              </a:ext>
            </a:extLst>
          </p:cNvPr>
          <p:cNvSpPr txBox="1"/>
          <p:nvPr/>
        </p:nvSpPr>
        <p:spPr>
          <a:xfrm>
            <a:off x="7780895" y="1060030"/>
            <a:ext cx="494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고령화 구역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(60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 이상인구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7%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14%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이하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FB2EF9-E217-486F-927A-3835AE7F4E14}"/>
              </a:ext>
            </a:extLst>
          </p:cNvPr>
          <p:cNvSpPr txBox="1"/>
          <p:nvPr/>
        </p:nvSpPr>
        <p:spPr>
          <a:xfrm>
            <a:off x="7780895" y="1421368"/>
            <a:ext cx="494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 구역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(60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 이상인구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7%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이하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21503" y="9942611"/>
            <a:ext cx="87414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 결과 파일 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visualization/</a:t>
            </a:r>
            <a:r>
              <a:rPr lang="ko-KR" altLang="en-US" sz="1400" b="1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원도심인구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고령화정도 시각화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원도심 인구 고령화정도 시각화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400" b="1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격자매핑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).html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68D9E2A-7BB0-4CF7-BC1A-2BC6D662C450}"/>
              </a:ext>
            </a:extLst>
          </p:cNvPr>
          <p:cNvSpPr/>
          <p:nvPr/>
        </p:nvSpPr>
        <p:spPr>
          <a:xfrm rot="5400000">
            <a:off x="2501622" y="5572467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5044339" y="5572468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7564019" y="5598003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6186CD3-E8F2-4388-9343-817E829D0A9A}"/>
              </a:ext>
            </a:extLst>
          </p:cNvPr>
          <p:cNvSpPr/>
          <p:nvPr/>
        </p:nvSpPr>
        <p:spPr>
          <a:xfrm rot="5400000">
            <a:off x="10073539" y="559800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2683002" y="2221080"/>
            <a:ext cx="78486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거주인구 고령화 정도 시각화</a:t>
            </a:r>
            <a:r>
              <a:rPr lang="en-US" altLang="ko-KR" sz="32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(Folium)</a:t>
            </a:r>
            <a:endParaRPr lang="en-US" sz="32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D20FECD-4F1F-460F-B121-07CC37799FE9}"/>
              </a:ext>
            </a:extLst>
          </p:cNvPr>
          <p:cNvSpPr/>
          <p:nvPr/>
        </p:nvSpPr>
        <p:spPr>
          <a:xfrm>
            <a:off x="2954027" y="5875246"/>
            <a:ext cx="2133600" cy="26210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201201F-0917-4562-9924-0FC50A43AC16}"/>
              </a:ext>
            </a:extLst>
          </p:cNvPr>
          <p:cNvSpPr/>
          <p:nvPr/>
        </p:nvSpPr>
        <p:spPr>
          <a:xfrm>
            <a:off x="7962106" y="2943631"/>
            <a:ext cx="2133600" cy="24817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567A2777-7155-4BEE-A5D7-FD3F609E9379}"/>
              </a:ext>
            </a:extLst>
          </p:cNvPr>
          <p:cNvSpPr/>
          <p:nvPr/>
        </p:nvSpPr>
        <p:spPr>
          <a:xfrm>
            <a:off x="7028318" y="8991979"/>
            <a:ext cx="4173082" cy="88065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1FA816-8450-41CF-ACB5-01887E8A2630}"/>
              </a:ext>
            </a:extLst>
          </p:cNvPr>
          <p:cNvSpPr txBox="1"/>
          <p:nvPr/>
        </p:nvSpPr>
        <p:spPr>
          <a:xfrm>
            <a:off x="7050529" y="9088226"/>
            <a:ext cx="40737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중앙동 유입인구에는</a:t>
            </a:r>
            <a:r>
              <a:rPr lang="en-US" altLang="ko-KR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신축아파트 입주민이 상당부분을  차지했을 것으로 예상됨</a:t>
            </a:r>
            <a:endParaRPr lang="en-US" altLang="ko-KR" b="1" spc="-15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55E118D5-6C93-4390-AA9C-36BECFBE8E74}"/>
              </a:ext>
            </a:extLst>
          </p:cNvPr>
          <p:cNvSpPr/>
          <p:nvPr/>
        </p:nvSpPr>
        <p:spPr>
          <a:xfrm>
            <a:off x="2619551" y="8991979"/>
            <a:ext cx="2866849" cy="88065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C4E9F85-AA1D-447C-81A7-FD278CF7DDC3}"/>
              </a:ext>
            </a:extLst>
          </p:cNvPr>
          <p:cNvSpPr txBox="1"/>
          <p:nvPr/>
        </p:nvSpPr>
        <p:spPr>
          <a:xfrm>
            <a:off x="2240831" y="9118740"/>
            <a:ext cx="3550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인구 증가</a:t>
            </a:r>
            <a:r>
              <a:rPr lang="en-US" altLang="ko-KR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때</a:t>
            </a:r>
            <a:r>
              <a:rPr lang="en-US" altLang="ko-KR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고령화 정도 변화가 적음</a:t>
            </a:r>
            <a:endParaRPr lang="en-US" altLang="ko-KR" b="1" spc="-15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647E190-8139-487C-9783-49C920AB3D9E}"/>
              </a:ext>
            </a:extLst>
          </p:cNvPr>
          <p:cNvSpPr/>
          <p:nvPr/>
        </p:nvSpPr>
        <p:spPr>
          <a:xfrm>
            <a:off x="8610600" y="3075336"/>
            <a:ext cx="1219200" cy="544411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B05D8DF-DBFB-49EA-AE21-374189C28B21}"/>
              </a:ext>
            </a:extLst>
          </p:cNvPr>
          <p:cNvCxnSpPr>
            <a:cxnSpLocks/>
          </p:cNvCxnSpPr>
          <p:nvPr/>
        </p:nvCxnSpPr>
        <p:spPr>
          <a:xfrm flipH="1">
            <a:off x="9753600" y="2781300"/>
            <a:ext cx="1295400" cy="2940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bject 40">
            <a:extLst>
              <a:ext uri="{FF2B5EF4-FFF2-40B4-BE49-F238E27FC236}">
                <a16:creationId xmlns:a16="http://schemas.microsoft.com/office/drawing/2014/main" id="{EBAB8D64-C276-40A7-AFC5-BEDD93612F43}"/>
              </a:ext>
            </a:extLst>
          </p:cNvPr>
          <p:cNvSpPr txBox="1"/>
          <p:nvPr/>
        </p:nvSpPr>
        <p:spPr>
          <a:xfrm>
            <a:off x="10910875" y="2394399"/>
            <a:ext cx="17225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신축아파트 위치</a:t>
            </a:r>
            <a:endParaRPr lang="en-US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449585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ACCA1C3-FAD3-4D72-9AF8-425629C3EE22}"/>
              </a:ext>
            </a:extLst>
          </p:cNvPr>
          <p:cNvSpPr/>
          <p:nvPr/>
        </p:nvSpPr>
        <p:spPr>
          <a:xfrm>
            <a:off x="152400" y="266700"/>
            <a:ext cx="451939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bject 10">
            <a:extLst>
              <a:ext uri="{FF2B5EF4-FFF2-40B4-BE49-F238E27FC236}">
                <a16:creationId xmlns:a16="http://schemas.microsoft.com/office/drawing/2014/main" id="{60A61C0C-9488-4257-A6D6-A70B5F35060D}"/>
              </a:ext>
            </a:extLst>
          </p:cNvPr>
          <p:cNvSpPr txBox="1"/>
          <p:nvPr/>
        </p:nvSpPr>
        <p:spPr>
          <a:xfrm>
            <a:off x="228600" y="1667688"/>
            <a:ext cx="4519390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 </a:t>
            </a:r>
            <a:r>
              <a:rPr lang="ko-KR" altLang="en-US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거주인구 없는 격자 제거</a:t>
            </a:r>
            <a:r>
              <a:rPr lang="en-US" altLang="ko-KR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상업시설</a:t>
            </a:r>
            <a:r>
              <a:rPr lang="en-US" altLang="ko-KR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학교부지</a:t>
            </a:r>
            <a:r>
              <a:rPr lang="en-US" altLang="ko-KR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112" name="Object 32">
            <a:extLst>
              <a:ext uri="{FF2B5EF4-FFF2-40B4-BE49-F238E27FC236}">
                <a16:creationId xmlns:a16="http://schemas.microsoft.com/office/drawing/2014/main" id="{E1288FDA-111B-4F9F-8755-7EEA37773D50}"/>
              </a:ext>
            </a:extLst>
          </p:cNvPr>
          <p:cNvSpPr txBox="1"/>
          <p:nvPr/>
        </p:nvSpPr>
        <p:spPr>
          <a:xfrm>
            <a:off x="-30480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2E9A30-D2DA-4CA1-9D47-0E8F5CBE7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404" y="495301"/>
            <a:ext cx="4646755" cy="29494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E3141B-702B-4152-9A9E-2EF9E4CA6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404" y="3444736"/>
            <a:ext cx="4646755" cy="31818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AA4792-F3AA-4CD9-B256-3A14ECA94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404" y="6602389"/>
            <a:ext cx="4646755" cy="33100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0D86FE-0C08-41EE-9223-2AC384806B8B}"/>
              </a:ext>
            </a:extLst>
          </p:cNvPr>
          <p:cNvSpPr txBox="1"/>
          <p:nvPr/>
        </p:nvSpPr>
        <p:spPr>
          <a:xfrm>
            <a:off x="1011919" y="8618475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3602719" y="8624773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1173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87081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A888C-6507-4757-8EAE-96BE8CB921D3}"/>
              </a:ext>
            </a:extLst>
          </p:cNvPr>
          <p:cNvSpPr txBox="1"/>
          <p:nvPr/>
        </p:nvSpPr>
        <p:spPr>
          <a:xfrm>
            <a:off x="11201400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5FDC24F-6657-4454-9B6F-615747FF0317}"/>
              </a:ext>
            </a:extLst>
          </p:cNvPr>
          <p:cNvSpPr/>
          <p:nvPr/>
        </p:nvSpPr>
        <p:spPr>
          <a:xfrm>
            <a:off x="7476401" y="354460"/>
            <a:ext cx="304800" cy="304628"/>
          </a:xfrm>
          <a:prstGeom prst="roundRect">
            <a:avLst/>
          </a:prstGeom>
          <a:solidFill>
            <a:srgbClr val="FF0000"/>
          </a:solidFill>
          <a:ln>
            <a:solidFill>
              <a:srgbClr val="1E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6BA9CDE-DDD8-4873-BAF2-A5D2E9304F02}"/>
              </a:ext>
            </a:extLst>
          </p:cNvPr>
          <p:cNvSpPr/>
          <p:nvPr/>
        </p:nvSpPr>
        <p:spPr>
          <a:xfrm>
            <a:off x="7476095" y="709320"/>
            <a:ext cx="304800" cy="304628"/>
          </a:xfrm>
          <a:prstGeom prst="roundRect">
            <a:avLst/>
          </a:prstGeom>
          <a:solidFill>
            <a:srgbClr val="FFC000"/>
          </a:solidFill>
          <a:ln>
            <a:solidFill>
              <a:srgbClr val="1E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1E860DA-0F74-434A-9F70-317C2800CBAC}"/>
              </a:ext>
            </a:extLst>
          </p:cNvPr>
          <p:cNvSpPr/>
          <p:nvPr/>
        </p:nvSpPr>
        <p:spPr>
          <a:xfrm>
            <a:off x="7467600" y="1081523"/>
            <a:ext cx="304800" cy="304628"/>
          </a:xfrm>
          <a:prstGeom prst="roundRect">
            <a:avLst/>
          </a:prstGeom>
          <a:solidFill>
            <a:srgbClr val="FFFF00"/>
          </a:solidFill>
          <a:ln>
            <a:solidFill>
              <a:srgbClr val="1E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436EF3A-151E-4449-9E23-DF71C596E8E5}"/>
              </a:ext>
            </a:extLst>
          </p:cNvPr>
          <p:cNvSpPr/>
          <p:nvPr/>
        </p:nvSpPr>
        <p:spPr>
          <a:xfrm>
            <a:off x="7476401" y="1453720"/>
            <a:ext cx="304800" cy="304628"/>
          </a:xfrm>
          <a:prstGeom prst="roundRect">
            <a:avLst/>
          </a:prstGeom>
          <a:solidFill>
            <a:srgbClr val="00B050"/>
          </a:solidFill>
          <a:ln>
            <a:solidFill>
              <a:srgbClr val="1E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CB21A5-91A0-4F78-9786-2BBC9DE262A1}"/>
              </a:ext>
            </a:extLst>
          </p:cNvPr>
          <p:cNvSpPr txBox="1"/>
          <p:nvPr/>
        </p:nvSpPr>
        <p:spPr>
          <a:xfrm>
            <a:off x="7787564" y="298501"/>
            <a:ext cx="385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초고령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구역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(60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 이상인구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20%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EE848C-6C02-4A6B-8525-41F609199E59}"/>
              </a:ext>
            </a:extLst>
          </p:cNvPr>
          <p:cNvSpPr txBox="1"/>
          <p:nvPr/>
        </p:nvSpPr>
        <p:spPr>
          <a:xfrm>
            <a:off x="7793927" y="644616"/>
            <a:ext cx="494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고령 구역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(60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 이상인구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14%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20%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이하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9E779E-30BC-4430-9314-18CBBBE3F107}"/>
              </a:ext>
            </a:extLst>
          </p:cNvPr>
          <p:cNvSpPr txBox="1"/>
          <p:nvPr/>
        </p:nvSpPr>
        <p:spPr>
          <a:xfrm>
            <a:off x="7780895" y="1060030"/>
            <a:ext cx="494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고령화 구역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(60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 이상인구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7%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14%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이하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FB2EF9-E217-486F-927A-3835AE7F4E14}"/>
              </a:ext>
            </a:extLst>
          </p:cNvPr>
          <p:cNvSpPr txBox="1"/>
          <p:nvPr/>
        </p:nvSpPr>
        <p:spPr>
          <a:xfrm>
            <a:off x="7780895" y="1421368"/>
            <a:ext cx="494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 구역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(60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 이상인구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7%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이하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-33648" y="9944100"/>
            <a:ext cx="78060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 결과 파일 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visualization/</a:t>
            </a:r>
            <a:r>
              <a:rPr lang="ko-KR" altLang="en-US" sz="1400" b="1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원도심인구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고령화정도 시각화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원도심 고령화정도 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HEATMAP.html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68D9E2A-7BB0-4CF7-BC1A-2BC6D662C450}"/>
              </a:ext>
            </a:extLst>
          </p:cNvPr>
          <p:cNvSpPr/>
          <p:nvPr/>
        </p:nvSpPr>
        <p:spPr>
          <a:xfrm rot="5400000">
            <a:off x="2501622" y="5572467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5044339" y="5572468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7564019" y="5598003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6186CD3-E8F2-4388-9343-817E829D0A9A}"/>
              </a:ext>
            </a:extLst>
          </p:cNvPr>
          <p:cNvSpPr/>
          <p:nvPr/>
        </p:nvSpPr>
        <p:spPr>
          <a:xfrm rot="5400000">
            <a:off x="10073539" y="559800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2380243" y="2295919"/>
            <a:ext cx="88717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거주인구 고령화 정도 </a:t>
            </a:r>
            <a:r>
              <a:rPr lang="en-US" altLang="ko-KR" sz="32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 (Folium)</a:t>
            </a:r>
            <a:endParaRPr lang="en-US" sz="32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DCB60C-3516-412C-81D1-8F61AEB9D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922583"/>
            <a:ext cx="2198063" cy="56958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7A782A-AE6D-4469-862C-B9404AC0E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3683" y="2922582"/>
            <a:ext cx="2104143" cy="56958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03FBE4-B1F7-48CC-9035-ADFC8DB63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4295" y="2897795"/>
            <a:ext cx="2058131" cy="57206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553DE2-1FAB-4AE4-96E9-129427783F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7802" y="2922582"/>
            <a:ext cx="2104143" cy="56958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90B237-2AF1-4428-9963-309EF691DE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5123" y="2922817"/>
            <a:ext cx="2104143" cy="5695655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2EF090E-42F4-4D91-94BD-FCD7A2C284BC}"/>
              </a:ext>
            </a:extLst>
          </p:cNvPr>
          <p:cNvSpPr/>
          <p:nvPr/>
        </p:nvSpPr>
        <p:spPr>
          <a:xfrm>
            <a:off x="8015604" y="2943631"/>
            <a:ext cx="2035624" cy="24817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6935631-75A1-41D6-9148-C4BD92D10B05}"/>
              </a:ext>
            </a:extLst>
          </p:cNvPr>
          <p:cNvSpPr/>
          <p:nvPr/>
        </p:nvSpPr>
        <p:spPr>
          <a:xfrm>
            <a:off x="2954027" y="5875246"/>
            <a:ext cx="2133600" cy="26210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0065192-CF1D-47AD-BBBA-A71693AD98E0}"/>
              </a:ext>
            </a:extLst>
          </p:cNvPr>
          <p:cNvSpPr/>
          <p:nvPr/>
        </p:nvSpPr>
        <p:spPr>
          <a:xfrm>
            <a:off x="2619551" y="8991979"/>
            <a:ext cx="2866849" cy="88065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F887D1-2C15-445D-AD79-71BD204E2C9D}"/>
              </a:ext>
            </a:extLst>
          </p:cNvPr>
          <p:cNvSpPr txBox="1"/>
          <p:nvPr/>
        </p:nvSpPr>
        <p:spPr>
          <a:xfrm>
            <a:off x="2240831" y="9118740"/>
            <a:ext cx="3550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인구 급증</a:t>
            </a:r>
            <a:r>
              <a:rPr lang="en-US" altLang="ko-KR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때</a:t>
            </a:r>
            <a:r>
              <a:rPr lang="en-US" altLang="ko-KR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고령화 정도 변화가 적음</a:t>
            </a:r>
            <a:endParaRPr lang="en-US" altLang="ko-KR" b="1" spc="-15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B76894D-5B03-40AB-B5CD-6EF896772402}"/>
              </a:ext>
            </a:extLst>
          </p:cNvPr>
          <p:cNvSpPr/>
          <p:nvPr/>
        </p:nvSpPr>
        <p:spPr>
          <a:xfrm>
            <a:off x="7772400" y="8991979"/>
            <a:ext cx="2667000" cy="88065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E1D2D6-7E73-46CC-A19D-64A72AA765FE}"/>
              </a:ext>
            </a:extLst>
          </p:cNvPr>
          <p:cNvSpPr txBox="1"/>
          <p:nvPr/>
        </p:nvSpPr>
        <p:spPr>
          <a:xfrm>
            <a:off x="7929764" y="9109138"/>
            <a:ext cx="23982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중앙동  인구 급증 때 </a:t>
            </a:r>
            <a:r>
              <a:rPr lang="en-US" altLang="ko-KR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고령화 정도가  급감하였음</a:t>
            </a:r>
            <a:endParaRPr lang="en-US" altLang="ko-KR" b="1" spc="-15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89645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799" y="266700"/>
            <a:ext cx="51816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61915" y="553149"/>
            <a:ext cx="479588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2.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 원도심 건축물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6629400" y="2047845"/>
            <a:ext cx="7239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원도심구역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건물정보</a:t>
            </a:r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층수</a:t>
            </a:r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(Folium) – 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층수로 색 구분 </a:t>
            </a:r>
            <a:endParaRPr lang="en-US" sz="20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6385538" y="1866900"/>
            <a:ext cx="11591136" cy="79248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304800" y="2076390"/>
            <a:ext cx="5638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청주시 도로명주소</a:t>
            </a:r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건물</a:t>
            </a:r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로드 및 </a:t>
            </a:r>
            <a:r>
              <a:rPr lang="ko-KR" altLang="en-US" sz="2000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en-US" sz="20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64338" y="5689315"/>
            <a:ext cx="53718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000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</a:t>
            </a:r>
            <a:r>
              <a:rPr lang="ko-KR" altLang="en-US" sz="2000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필터링된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데이터프레임</a:t>
            </a:r>
            <a:endParaRPr lang="en-US" sz="20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5874603" cy="79248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9BB472-D9F6-4D2B-95AD-5DC48EC33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35" y="2476500"/>
            <a:ext cx="5416700" cy="30327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D1720F-AE86-4C2F-9061-AE2A1107E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35" y="6092474"/>
            <a:ext cx="5416700" cy="35797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E008B9-CE46-4327-A5D0-40FF4C141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135" y="2475026"/>
            <a:ext cx="5841978" cy="719576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2E84332-C5D5-444A-9688-206302D92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5113" y="2476500"/>
            <a:ext cx="5281952" cy="719576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3AA21FD-C515-4867-86C6-88037B43B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0" y="8428839"/>
            <a:ext cx="1295400" cy="11139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92AD14-326C-44CC-A86C-7BCA64982A0E}"/>
              </a:ext>
            </a:extLst>
          </p:cNvPr>
          <p:cNvSpPr/>
          <p:nvPr/>
        </p:nvSpPr>
        <p:spPr>
          <a:xfrm>
            <a:off x="0" y="9944100"/>
            <a:ext cx="58224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 결과 파일 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visualization/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원도심 건축물 분석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/floor_map.html</a:t>
            </a:r>
          </a:p>
        </p:txBody>
      </p:sp>
    </p:spTree>
    <p:extLst>
      <p:ext uri="{BB962C8B-B14F-4D97-AF65-F5344CB8AC3E}">
        <p14:creationId xmlns:p14="http://schemas.microsoft.com/office/powerpoint/2010/main" val="219196348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1B80D6-8316-4BB1-9B87-50B7A6154D79}"/>
              </a:ext>
            </a:extLst>
          </p:cNvPr>
          <p:cNvSpPr/>
          <p:nvPr/>
        </p:nvSpPr>
        <p:spPr>
          <a:xfrm>
            <a:off x="5922629" y="3290958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799" y="266700"/>
            <a:ext cx="51816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61915" y="553149"/>
            <a:ext cx="479588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2.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 원도심 건축물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9144000" y="2019300"/>
            <a:ext cx="7239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en-US" sz="2000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KeplerGL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 설정</a:t>
            </a:r>
            <a:endParaRPr lang="en-US" sz="20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5752872" y="1866900"/>
            <a:ext cx="12223802" cy="7866952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381000" y="2019300"/>
            <a:ext cx="5638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 객체 생성 </a:t>
            </a:r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2000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건물층수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시각화</a:t>
            </a:r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000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KeplerGL</a:t>
            </a:r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endParaRPr lang="en-US" sz="20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57200" y="9029700"/>
            <a:ext cx="502448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이후 작업은 </a:t>
            </a:r>
            <a:r>
              <a:rPr lang="en-US" altLang="ko-KR" sz="2000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KeplerGL</a:t>
            </a:r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 내에서</a:t>
            </a:r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상세설정</a:t>
            </a:r>
            <a:endParaRPr lang="en-US" sz="20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900"/>
            <a:ext cx="5371873" cy="7866952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CFF989-D771-4E53-9361-8A66451F1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15" y="2457848"/>
            <a:ext cx="5024485" cy="13902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80A507-D16F-4047-8C93-6AFE60EC8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16" y="4350008"/>
            <a:ext cx="5024484" cy="4603492"/>
          </a:xfrm>
          <a:prstGeom prst="rect">
            <a:avLst/>
          </a:prstGeom>
        </p:spPr>
      </p:pic>
      <p:sp>
        <p:nvSpPr>
          <p:cNvPr id="18" name="Object 40">
            <a:extLst>
              <a:ext uri="{FF2B5EF4-FFF2-40B4-BE49-F238E27FC236}">
                <a16:creationId xmlns:a16="http://schemas.microsoft.com/office/drawing/2014/main" id="{11D502BE-AF7E-44E2-97CB-62BC422D7424}"/>
              </a:ext>
            </a:extLst>
          </p:cNvPr>
          <p:cNvSpPr txBox="1"/>
          <p:nvPr/>
        </p:nvSpPr>
        <p:spPr>
          <a:xfrm>
            <a:off x="381000" y="3924300"/>
            <a:ext cx="53718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생성된 </a:t>
            </a:r>
            <a:r>
              <a:rPr lang="en-US" altLang="ko-KR" sz="2000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KeplerGL</a:t>
            </a:r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확인</a:t>
            </a:r>
            <a:endParaRPr lang="en-US" sz="20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183E96-0722-41B4-B87E-EC7BBE3D3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457847"/>
            <a:ext cx="2377927" cy="36763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4D7500-B856-457E-BF7F-B66FE75D1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6077427"/>
            <a:ext cx="2377927" cy="33523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622471-5B0E-4A23-971C-4F1011098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200" y="2457847"/>
            <a:ext cx="6319884" cy="6971963"/>
          </a:xfrm>
          <a:prstGeom prst="rect">
            <a:avLst/>
          </a:prstGeom>
        </p:spPr>
      </p:pic>
      <p:sp>
        <p:nvSpPr>
          <p:cNvPr id="24" name="Object 40">
            <a:extLst>
              <a:ext uri="{FF2B5EF4-FFF2-40B4-BE49-F238E27FC236}">
                <a16:creationId xmlns:a16="http://schemas.microsoft.com/office/drawing/2014/main" id="{53100214-E270-443C-88C9-6D3D16574AE1}"/>
              </a:ext>
            </a:extLst>
          </p:cNvPr>
          <p:cNvSpPr txBox="1"/>
          <p:nvPr/>
        </p:nvSpPr>
        <p:spPr>
          <a:xfrm>
            <a:off x="5936667" y="3460840"/>
            <a:ext cx="29623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en-US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Filll</a:t>
            </a:r>
            <a:r>
              <a:rPr 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color Based ON : “</a:t>
            </a:r>
            <a:r>
              <a:rPr lang="en-US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properties.GRO_Flo_CO</a:t>
            </a:r>
            <a:r>
              <a:rPr 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 (column)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설정</a:t>
            </a:r>
            <a:r>
              <a:rPr 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E4DF9C0-7CC3-4D7E-BB1A-BFF12ED9D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08167" y="2457847"/>
            <a:ext cx="1371600" cy="2504327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4CCD-6A82-4B90-B4E0-CA4C5B74C19F}"/>
              </a:ext>
            </a:extLst>
          </p:cNvPr>
          <p:cNvSpPr/>
          <p:nvPr/>
        </p:nvSpPr>
        <p:spPr>
          <a:xfrm>
            <a:off x="5922629" y="4672157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40">
            <a:extLst>
              <a:ext uri="{FF2B5EF4-FFF2-40B4-BE49-F238E27FC236}">
                <a16:creationId xmlns:a16="http://schemas.microsoft.com/office/drawing/2014/main" id="{0BFA4DE5-9283-42BE-A077-679D75FC7B7A}"/>
              </a:ext>
            </a:extLst>
          </p:cNvPr>
          <p:cNvSpPr txBox="1"/>
          <p:nvPr/>
        </p:nvSpPr>
        <p:spPr>
          <a:xfrm>
            <a:off x="5936667" y="4980539"/>
            <a:ext cx="296236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Height ON 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Height 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크기 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설정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481D63D-E884-4538-BB84-CB8205234CA4}"/>
              </a:ext>
            </a:extLst>
          </p:cNvPr>
          <p:cNvSpPr/>
          <p:nvPr/>
        </p:nvSpPr>
        <p:spPr>
          <a:xfrm>
            <a:off x="5922629" y="6049566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B86D00E2-7B67-4628-B988-F03B26EB38E6}"/>
              </a:ext>
            </a:extLst>
          </p:cNvPr>
          <p:cNvSpPr txBox="1"/>
          <p:nvPr/>
        </p:nvSpPr>
        <p:spPr>
          <a:xfrm>
            <a:off x="5922629" y="6219448"/>
            <a:ext cx="29623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Height Based ON : “</a:t>
            </a:r>
            <a:r>
              <a:rPr lang="en-US" altLang="ko-KR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properties.GRO_Flo_CO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 (</a:t>
            </a:r>
            <a:r>
              <a:rPr lang="en-US" altLang="ko-KR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colum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설정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2CB82A8-4AAF-4B1C-89BC-775B62DF665A}"/>
              </a:ext>
            </a:extLst>
          </p:cNvPr>
          <p:cNvSpPr/>
          <p:nvPr/>
        </p:nvSpPr>
        <p:spPr>
          <a:xfrm>
            <a:off x="5922629" y="7424745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510C6F49-A3BC-4E98-838F-2C8616FECC89}"/>
              </a:ext>
            </a:extLst>
          </p:cNvPr>
          <p:cNvSpPr txBox="1"/>
          <p:nvPr/>
        </p:nvSpPr>
        <p:spPr>
          <a:xfrm>
            <a:off x="5947861" y="7733127"/>
            <a:ext cx="296236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 오른쪽 설정 중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Fisable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3D Map 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B0D8B14-A219-450B-9351-0A7FE2238ABE}"/>
              </a:ext>
            </a:extLst>
          </p:cNvPr>
          <p:cNvSpPr/>
          <p:nvPr/>
        </p:nvSpPr>
        <p:spPr>
          <a:xfrm>
            <a:off x="0" y="9944100"/>
            <a:ext cx="64025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 결과 파일 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visualization/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원도심 건축물 분석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/floor_map_keplergl.html</a:t>
            </a:r>
          </a:p>
        </p:txBody>
      </p:sp>
    </p:spTree>
    <p:extLst>
      <p:ext uri="{BB962C8B-B14F-4D97-AF65-F5344CB8AC3E}">
        <p14:creationId xmlns:p14="http://schemas.microsoft.com/office/powerpoint/2010/main" val="401701376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799" y="266700"/>
            <a:ext cx="51816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61915" y="553149"/>
            <a:ext cx="479588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2.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 원도심 건축물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6629400" y="2047845"/>
            <a:ext cx="7239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원도심구역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건물 노후도 시각화</a:t>
            </a:r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(Folium) – 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연수로 색 구분</a:t>
            </a:r>
            <a:endParaRPr lang="en-US" sz="20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6385538" y="1866900"/>
            <a:ext cx="11591136" cy="80010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304800" y="2076390"/>
            <a:ext cx="5105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청주시 건물 노후도 데이터 로드 및 </a:t>
            </a:r>
            <a:r>
              <a:rPr lang="ko-KR" altLang="en-US" sz="2000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en-US" sz="20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64338" y="5689315"/>
            <a:ext cx="53718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000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</a:t>
            </a:r>
            <a:r>
              <a:rPr lang="ko-KR" altLang="en-US" sz="2000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필터링된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데이터프레임</a:t>
            </a:r>
            <a:endParaRPr lang="en-US" sz="20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587460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190E74-87BF-4EB5-8CF5-C672A738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35" y="2483064"/>
            <a:ext cx="5416700" cy="30651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57583E-2DB3-4814-A099-4055D4B60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35" y="6134309"/>
            <a:ext cx="5416700" cy="35379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67E327-8510-44EA-8A80-1BA06B620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2476500"/>
            <a:ext cx="4652120" cy="71957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9E76CE-404B-4BBD-B71B-26475A232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9726" y="2483064"/>
            <a:ext cx="6250073" cy="71892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9571291-34A0-4357-9190-F025311746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8502"/>
          <a:stretch/>
        </p:blipFill>
        <p:spPr>
          <a:xfrm>
            <a:off x="16021605" y="2483064"/>
            <a:ext cx="1844754" cy="2133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F36FAD-663B-4FC0-8C6E-91F8EC909E12}"/>
              </a:ext>
            </a:extLst>
          </p:cNvPr>
          <p:cNvSpPr/>
          <p:nvPr/>
        </p:nvSpPr>
        <p:spPr>
          <a:xfrm>
            <a:off x="0" y="9944100"/>
            <a:ext cx="66976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 결과 파일 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visualization/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원도심 건축물 분석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/building_oldness_map.html</a:t>
            </a:r>
          </a:p>
        </p:txBody>
      </p:sp>
    </p:spTree>
    <p:extLst>
      <p:ext uri="{BB962C8B-B14F-4D97-AF65-F5344CB8AC3E}">
        <p14:creationId xmlns:p14="http://schemas.microsoft.com/office/powerpoint/2010/main" val="52604639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1B80D6-8316-4BB1-9B87-50B7A6154D79}"/>
              </a:ext>
            </a:extLst>
          </p:cNvPr>
          <p:cNvSpPr/>
          <p:nvPr/>
        </p:nvSpPr>
        <p:spPr>
          <a:xfrm>
            <a:off x="5922629" y="3290958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799" y="266700"/>
            <a:ext cx="51816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61915" y="553149"/>
            <a:ext cx="479588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2.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 원도심 건축물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9144000" y="2019300"/>
            <a:ext cx="7239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en-US" sz="2000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KeplerGL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 설정</a:t>
            </a:r>
            <a:endParaRPr lang="en-US" sz="20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5752872" y="1866900"/>
            <a:ext cx="12223802" cy="80010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381000" y="2019300"/>
            <a:ext cx="5638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 객체 생성 </a:t>
            </a:r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건물연수 시각화</a:t>
            </a:r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000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KeplerGL</a:t>
            </a:r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endParaRPr lang="en-US" sz="20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57200" y="9029700"/>
            <a:ext cx="502448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이후 작업은 </a:t>
            </a:r>
            <a:r>
              <a:rPr lang="en-US" altLang="ko-KR" sz="2000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KeplerGL</a:t>
            </a:r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 내에서</a:t>
            </a:r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상세설정</a:t>
            </a:r>
            <a:endParaRPr lang="en-US" sz="20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537187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bject 40">
            <a:extLst>
              <a:ext uri="{FF2B5EF4-FFF2-40B4-BE49-F238E27FC236}">
                <a16:creationId xmlns:a16="http://schemas.microsoft.com/office/drawing/2014/main" id="{11D502BE-AF7E-44E2-97CB-62BC422D7424}"/>
              </a:ext>
            </a:extLst>
          </p:cNvPr>
          <p:cNvSpPr txBox="1"/>
          <p:nvPr/>
        </p:nvSpPr>
        <p:spPr>
          <a:xfrm>
            <a:off x="381000" y="3924300"/>
            <a:ext cx="53718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생성된 </a:t>
            </a:r>
            <a:r>
              <a:rPr lang="en-US" altLang="ko-KR" sz="2000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KepleGL</a:t>
            </a:r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확인</a:t>
            </a:r>
            <a:endParaRPr lang="en-US" sz="20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Object 40">
            <a:extLst>
              <a:ext uri="{FF2B5EF4-FFF2-40B4-BE49-F238E27FC236}">
                <a16:creationId xmlns:a16="http://schemas.microsoft.com/office/drawing/2014/main" id="{53100214-E270-443C-88C9-6D3D16574AE1}"/>
              </a:ext>
            </a:extLst>
          </p:cNvPr>
          <p:cNvSpPr txBox="1"/>
          <p:nvPr/>
        </p:nvSpPr>
        <p:spPr>
          <a:xfrm>
            <a:off x="5936667" y="3460840"/>
            <a:ext cx="29623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en-US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Filll</a:t>
            </a:r>
            <a:r>
              <a:rPr 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color Based ON : “</a:t>
            </a:r>
            <a:r>
              <a:rPr lang="en-US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properties.old_year</a:t>
            </a:r>
            <a:r>
              <a:rPr 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 (column)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설정</a:t>
            </a:r>
            <a:r>
              <a:rPr 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4CCD-6A82-4B90-B4E0-CA4C5B74C19F}"/>
              </a:ext>
            </a:extLst>
          </p:cNvPr>
          <p:cNvSpPr/>
          <p:nvPr/>
        </p:nvSpPr>
        <p:spPr>
          <a:xfrm>
            <a:off x="5922629" y="4672157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40">
            <a:extLst>
              <a:ext uri="{FF2B5EF4-FFF2-40B4-BE49-F238E27FC236}">
                <a16:creationId xmlns:a16="http://schemas.microsoft.com/office/drawing/2014/main" id="{0BFA4DE5-9283-42BE-A077-679D75FC7B7A}"/>
              </a:ext>
            </a:extLst>
          </p:cNvPr>
          <p:cNvSpPr txBox="1"/>
          <p:nvPr/>
        </p:nvSpPr>
        <p:spPr>
          <a:xfrm>
            <a:off x="5936667" y="4980539"/>
            <a:ext cx="296236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Height ON 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Height 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크기 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설정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481D63D-E884-4538-BB84-CB8205234CA4}"/>
              </a:ext>
            </a:extLst>
          </p:cNvPr>
          <p:cNvSpPr/>
          <p:nvPr/>
        </p:nvSpPr>
        <p:spPr>
          <a:xfrm>
            <a:off x="5922629" y="6049566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B86D00E2-7B67-4628-B988-F03B26EB38E6}"/>
              </a:ext>
            </a:extLst>
          </p:cNvPr>
          <p:cNvSpPr txBox="1"/>
          <p:nvPr/>
        </p:nvSpPr>
        <p:spPr>
          <a:xfrm>
            <a:off x="5922629" y="6219448"/>
            <a:ext cx="29623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Height Based ON : “properties. </a:t>
            </a:r>
            <a:r>
              <a:rPr lang="en-US" altLang="ko-KR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old_year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 (</a:t>
            </a:r>
            <a:r>
              <a:rPr lang="en-US" altLang="ko-KR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colum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설정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2CB82A8-4AAF-4B1C-89BC-775B62DF665A}"/>
              </a:ext>
            </a:extLst>
          </p:cNvPr>
          <p:cNvSpPr/>
          <p:nvPr/>
        </p:nvSpPr>
        <p:spPr>
          <a:xfrm>
            <a:off x="5922629" y="7424745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510C6F49-A3BC-4E98-838F-2C8616FECC89}"/>
              </a:ext>
            </a:extLst>
          </p:cNvPr>
          <p:cNvSpPr txBox="1"/>
          <p:nvPr/>
        </p:nvSpPr>
        <p:spPr>
          <a:xfrm>
            <a:off x="5947861" y="7733127"/>
            <a:ext cx="296236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 오른쪽 설정 중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Fisable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3D Map 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83B83B-E856-4979-ABB6-10FC6822E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2505137"/>
            <a:ext cx="5024484" cy="13935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2F4D07-B5B8-4C00-BBF2-B6E15EC9B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70" y="4363307"/>
            <a:ext cx="5002113" cy="45139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82504DA-4E6A-4446-9D66-CC09C4A89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2505137"/>
            <a:ext cx="6248400" cy="70579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AB7598-4DAF-4585-8D05-D203865D9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1" y="2505136"/>
            <a:ext cx="2400298" cy="378311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C337DBD-CA84-4C6C-8803-E80D4F490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1" y="6236388"/>
            <a:ext cx="2362200" cy="3326712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6FA63DF6-91E8-47E6-9882-19BE1D4577A5}"/>
              </a:ext>
            </a:extLst>
          </p:cNvPr>
          <p:cNvSpPr/>
          <p:nvPr/>
        </p:nvSpPr>
        <p:spPr>
          <a:xfrm>
            <a:off x="0" y="9944100"/>
            <a:ext cx="74508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 결과 파일 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visualization/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원도심 건축물 분석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/building_oldness_map_keplergl.html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CAE6FFE-B73F-4899-BEF0-A118F1486C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5800" y="2571810"/>
            <a:ext cx="1828800" cy="25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8634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0000" y="-228571"/>
            <a:ext cx="5509486" cy="2934680"/>
            <a:chOff x="400000" y="-228571"/>
            <a:chExt cx="5509486" cy="29346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000" y="-228571"/>
              <a:ext cx="5509486" cy="293468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650933" y="159792"/>
            <a:ext cx="7611352" cy="13900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200" kern="0" spc="-3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ORGANIZATION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389261" y="2012560"/>
            <a:ext cx="1985677" cy="1046565"/>
            <a:chOff x="8389261" y="2012560"/>
            <a:chExt cx="1985677" cy="10465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9261" y="2012560"/>
              <a:ext cx="1985677" cy="10465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57945" y="5584962"/>
            <a:ext cx="2896667" cy="1046565"/>
            <a:chOff x="3657945" y="5584962"/>
            <a:chExt cx="2896667" cy="10465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7945" y="5584962"/>
              <a:ext cx="2896667" cy="10465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80238" y="5584962"/>
            <a:ext cx="2896667" cy="1046565"/>
            <a:chOff x="7980238" y="5584962"/>
            <a:chExt cx="2896667" cy="10465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0238" y="5584962"/>
              <a:ext cx="2896667" cy="1046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02531" y="5584962"/>
            <a:ext cx="2896667" cy="1046565"/>
            <a:chOff x="12302531" y="5584962"/>
            <a:chExt cx="2896667" cy="10465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02531" y="5584962"/>
              <a:ext cx="2896667" cy="104656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970927" y="1791646"/>
            <a:ext cx="2839098" cy="14969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600" kern="0" spc="-400" dirty="0">
                <a:solidFill>
                  <a:srgbClr val="00153D"/>
                </a:solidFill>
                <a:latin typeface="Mplus 1p Medium" pitchFamily="34" charset="0"/>
                <a:cs typeface="Mplus 1p Medium" pitchFamily="34" charset="0"/>
              </a:rPr>
              <a:t>CEO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8080952" y="4203284"/>
            <a:ext cx="2695238" cy="250575"/>
            <a:chOff x="8080952" y="4203284"/>
            <a:chExt cx="2695238" cy="2505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080952" y="4203284"/>
              <a:ext cx="2695238" cy="2505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28571" y="3750416"/>
            <a:ext cx="2131351" cy="250575"/>
            <a:chOff x="9428571" y="3750416"/>
            <a:chExt cx="2131351" cy="25057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428571" y="3750416"/>
              <a:ext cx="2131351" cy="2505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95238" y="4961905"/>
            <a:ext cx="8695238" cy="250575"/>
            <a:chOff x="5095238" y="4961905"/>
            <a:chExt cx="8695238" cy="25057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5095238" y="4961905"/>
              <a:ext cx="8695238" cy="2505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01548" y="5242966"/>
            <a:ext cx="615873" cy="250575"/>
            <a:chOff x="13501548" y="5242966"/>
            <a:chExt cx="615873" cy="2505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3501548" y="5242966"/>
              <a:ext cx="615873" cy="2505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98342" y="5271538"/>
            <a:ext cx="615873" cy="250575"/>
            <a:chOff x="4798342" y="5271538"/>
            <a:chExt cx="615873" cy="25057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798342" y="5271538"/>
              <a:ext cx="615873" cy="2505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559922" y="3352421"/>
            <a:ext cx="2740048" cy="1046565"/>
            <a:chOff x="11559922" y="3352421"/>
            <a:chExt cx="2740048" cy="104656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59922" y="3352421"/>
              <a:ext cx="2740048" cy="1046565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0907576" y="3398013"/>
            <a:ext cx="4048016" cy="10533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900" kern="0" spc="-3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Director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11788972" y="5631564"/>
            <a:ext cx="3923785" cy="10537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kern="0" spc="-3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Marketing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7466684" y="5625738"/>
            <a:ext cx="3923785" cy="10537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kern="0" spc="-3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Planning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3153912" y="5625738"/>
            <a:ext cx="3923785" cy="10537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kern="0" spc="-3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System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400000" y="7352381"/>
            <a:ext cx="17390476" cy="2609524"/>
            <a:chOff x="400000" y="7352381"/>
            <a:chExt cx="17390476" cy="26095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0000" y="7352381"/>
              <a:ext cx="17390476" cy="2609524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796104" y="7520654"/>
            <a:ext cx="7637009" cy="23958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800" kern="0" spc="-3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CORE</a:t>
            </a:r>
          </a:p>
          <a:p>
            <a:r>
              <a:rPr lang="en-US" sz="4800" kern="0" spc="-3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COMPETENCIES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4903365" y="8609475"/>
            <a:ext cx="2116469" cy="148312"/>
            <a:chOff x="4903365" y="8609475"/>
            <a:chExt cx="2116469" cy="14831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4903365" y="8609475"/>
              <a:ext cx="2116469" cy="148312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6769269" y="7856622"/>
            <a:ext cx="14732117" cy="1655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'함께'를 생각합니다. 사람을 귀하게 여기고, 귀하게 대합니다.</a:t>
            </a:r>
          </a:p>
          <a:p>
            <a:r>
              <a:rPr lang="en-US" sz="3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좋은 사람들은 곧 우리의 힘입니다.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148021"/>
            <a:ext cx="18295238" cy="8137694"/>
            <a:chOff x="0" y="2148021"/>
            <a:chExt cx="18295238" cy="81376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148021"/>
              <a:ext cx="18295238" cy="81376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1661" y="3383803"/>
            <a:ext cx="5162789" cy="5162789"/>
            <a:chOff x="1661661" y="3383803"/>
            <a:chExt cx="5162789" cy="51627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1661" y="3383803"/>
              <a:ext cx="5162789" cy="516278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39078" y="-185623"/>
            <a:ext cx="5308090" cy="25815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200" kern="0" spc="-3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MARKET</a:t>
            </a:r>
          </a:p>
          <a:p>
            <a:r>
              <a:rPr lang="en-US" sz="5200" kern="0" spc="-3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ANALYSIS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453963" y="405121"/>
            <a:ext cx="19256277" cy="13900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200" kern="0" spc="-3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온라인 편집샵 플랫폼 시장 점유율 분석 및 전망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785077" y="6972528"/>
            <a:ext cx="898215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시장 점유율 분석에 관련된 텍스트를 5-6줄 내외로 적어주세요.  시장 점유율 분석에 관련된 텍스트를 5-6줄 내외로 적어주세요.  시장 점유율 분석에 관련된 텍스트를 5-6줄 내외로 적어주세요.  시장 점유율 분석에 관련된 텍스트를 5-6줄 내외로 적어주세요.  시장 점유율 분석에 관련된 텍스트를 5-6줄 내외로 적어주세요.  시장 점유율 분석에 관련된 텍스트를 5-6줄 내외로 적어주세요. 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368998" y="2307283"/>
            <a:ext cx="3817612" cy="10216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800" kern="0" spc="-3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시장 점유율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378584" y="5826550"/>
            <a:ext cx="1152381" cy="494560"/>
            <a:chOff x="10378584" y="5826550"/>
            <a:chExt cx="1152381" cy="4945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78584" y="5826550"/>
              <a:ext cx="1152381" cy="4945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35317" y="5280746"/>
            <a:ext cx="1152381" cy="1040364"/>
            <a:chOff x="11835317" y="5280746"/>
            <a:chExt cx="1152381" cy="10403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35317" y="5280746"/>
              <a:ext cx="1152381" cy="10403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92049" y="4989673"/>
            <a:ext cx="1152381" cy="1331437"/>
            <a:chOff x="13292049" y="4989673"/>
            <a:chExt cx="1152381" cy="13314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92049" y="4989673"/>
              <a:ext cx="1152381" cy="13314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48781" y="4484398"/>
            <a:ext cx="1152381" cy="1836711"/>
            <a:chOff x="14748781" y="4484398"/>
            <a:chExt cx="1152381" cy="18367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48781" y="4484398"/>
              <a:ext cx="1152381" cy="18367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205514" y="3233661"/>
            <a:ext cx="1152381" cy="3087448"/>
            <a:chOff x="16205514" y="3233661"/>
            <a:chExt cx="1152381" cy="30874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05514" y="3233661"/>
              <a:ext cx="1152381" cy="30874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85077" y="6764698"/>
            <a:ext cx="8982159" cy="229748"/>
            <a:chOff x="8785077" y="6764698"/>
            <a:chExt cx="8982159" cy="22974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85077" y="6764698"/>
              <a:ext cx="8982159" cy="22974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8552819" y="2446205"/>
            <a:ext cx="10571804" cy="844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kern="0" spc="-2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온라인 편집샵 플랫폼 시장 규모 성장 추이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14460401" y="4462869"/>
            <a:ext cx="1745437" cy="7670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50억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15917419" y="3024956"/>
            <a:ext cx="1728571" cy="14245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100억</a:t>
            </a:r>
          </a:p>
          <a:p>
            <a:pPr algn="ctr"/>
            <a:r>
              <a:rPr lang="en-US" sz="29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이상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12985242" y="4971189"/>
            <a:ext cx="1745487" cy="7670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35억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11544419" y="5317726"/>
            <a:ext cx="1745487" cy="7670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25억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10087657" y="5713697"/>
            <a:ext cx="1745487" cy="7670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10억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8908900" y="6203843"/>
            <a:ext cx="1152381" cy="123180"/>
            <a:chOff x="8908900" y="6203843"/>
            <a:chExt cx="1152381" cy="12318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08900" y="6203843"/>
              <a:ext cx="1152381" cy="12318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8620804" y="6322714"/>
            <a:ext cx="1728571" cy="5000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2000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10080129" y="6322714"/>
            <a:ext cx="1728571" cy="5000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2005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11539454" y="6322714"/>
            <a:ext cx="1728571" cy="5000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2010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12998779" y="6322714"/>
            <a:ext cx="1728571" cy="5000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2015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14458104" y="6322714"/>
            <a:ext cx="1728571" cy="5000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2018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15917429" y="6322714"/>
            <a:ext cx="1728571" cy="5000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2020</a:t>
            </a:r>
            <a:endParaRPr lang="en-US" dirty="0"/>
          </a:p>
        </p:txBody>
      </p:sp>
      <p:pic>
        <p:nvPicPr>
          <p:cNvPr id="45" name="Object 4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52138" y="2924848"/>
            <a:ext cx="5251333" cy="67745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15216" y="3446398"/>
            <a:ext cx="3436460" cy="3428846"/>
            <a:chOff x="9715216" y="3446398"/>
            <a:chExt cx="3436460" cy="34288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15216" y="3446398"/>
              <a:ext cx="3436460" cy="34288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8583" y="3437029"/>
            <a:ext cx="3436460" cy="3428846"/>
            <a:chOff x="14288583" y="3437029"/>
            <a:chExt cx="3436460" cy="34288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8583" y="3437029"/>
              <a:ext cx="3436460" cy="34288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36407" y="3533477"/>
            <a:ext cx="3436460" cy="3428846"/>
            <a:chOff x="5136407" y="3533477"/>
            <a:chExt cx="3436460" cy="34288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6407" y="3533477"/>
              <a:ext cx="3436460" cy="34288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1035" y="3533477"/>
            <a:ext cx="3436460" cy="3428846"/>
            <a:chOff x="551035" y="3533477"/>
            <a:chExt cx="3436460" cy="34288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035" y="3533477"/>
              <a:ext cx="3436460" cy="34288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85373" y="4399305"/>
            <a:ext cx="4538529" cy="5886409"/>
            <a:chOff x="4585373" y="4399305"/>
            <a:chExt cx="4538529" cy="58864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5373" y="4399305"/>
              <a:ext cx="4538529" cy="588640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65570" y="-113786"/>
            <a:ext cx="6405772" cy="31154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300" kern="0" spc="-4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SWOT</a:t>
            </a:r>
          </a:p>
          <a:p>
            <a:r>
              <a:rPr lang="en-US" sz="6300" kern="0" spc="-4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ANALYSIS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0" y="4394338"/>
            <a:ext cx="4538529" cy="5891377"/>
            <a:chOff x="0" y="4394338"/>
            <a:chExt cx="4538529" cy="58913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394338"/>
              <a:ext cx="4538529" cy="589137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65190" y="5049552"/>
            <a:ext cx="5112223" cy="47216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3737548" y="4394904"/>
            <a:ext cx="4548166" cy="5890810"/>
            <a:chOff x="13737548" y="4394904"/>
            <a:chExt cx="4548166" cy="58908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37548" y="4394904"/>
              <a:ext cx="4548166" cy="58908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61544" y="4399305"/>
            <a:ext cx="4538529" cy="5886409"/>
            <a:chOff x="9161544" y="4399305"/>
            <a:chExt cx="4538529" cy="588640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1544" y="4399305"/>
              <a:ext cx="4538529" cy="588640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492312" y="4387030"/>
            <a:ext cx="3438344" cy="9004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400" kern="0" spc="-2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STRENGTH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5135465" y="4375233"/>
            <a:ext cx="3438344" cy="9004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400" kern="0" spc="-2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WEAKNESS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9297527" y="4388733"/>
            <a:ext cx="4271838" cy="9004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400" kern="0" spc="-2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OPPORTUNITY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13870894" y="4360418"/>
            <a:ext cx="4271838" cy="9004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400" kern="0" spc="-2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THREAT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1847222" y="3202932"/>
            <a:ext cx="844085" cy="15738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900" kern="0" spc="-400" dirty="0">
                <a:solidFill>
                  <a:srgbClr val="FFFFFF"/>
                </a:solidFill>
                <a:latin typeface="Mplus 1p Bold" pitchFamily="34" charset="0"/>
                <a:cs typeface="Mplus 1p Bold" pitchFamily="34" charset="0"/>
              </a:rPr>
              <a:t>S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6432555" y="3202932"/>
            <a:ext cx="844085" cy="15738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900" kern="0" spc="-400" dirty="0">
                <a:solidFill>
                  <a:srgbClr val="FFFFFF"/>
                </a:solidFill>
                <a:latin typeface="Mplus 1p Bold" pitchFamily="34" charset="0"/>
                <a:cs typeface="Mplus 1p Bold" pitchFamily="34" charset="0"/>
              </a:rPr>
              <a:t>W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11011404" y="3156326"/>
            <a:ext cx="844085" cy="15738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900" kern="0" spc="-400" dirty="0">
                <a:solidFill>
                  <a:srgbClr val="FFFFFF"/>
                </a:solidFill>
                <a:latin typeface="Mplus 1p Bold" pitchFamily="34" charset="0"/>
                <a:cs typeface="Mplus 1p Bold" pitchFamily="34" charset="0"/>
              </a:rPr>
              <a:t>O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15584731" y="3146961"/>
            <a:ext cx="844085" cy="15738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900" kern="0" spc="-400" dirty="0">
                <a:solidFill>
                  <a:srgbClr val="FFFFFF"/>
                </a:solidFill>
                <a:latin typeface="Mplus 1p Bold" pitchFamily="34" charset="0"/>
                <a:cs typeface="Mplus 1p Bold" pitchFamily="34" charset="0"/>
              </a:rPr>
              <a:t>T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5136407" y="5049552"/>
            <a:ext cx="5112223" cy="47216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9715216" y="5049552"/>
            <a:ext cx="5112223" cy="47216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14372686" y="5049552"/>
            <a:ext cx="5112223" cy="47216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13521123" y="36027"/>
            <a:ext cx="6305880" cy="2730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000" kern="0" spc="-1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관련된 텍스트를 3-4줄 내외로 적어주세요.  관련된 텍스트를 3-4줄 내외로 적어주세요.  관련된 텍스트를 3-4줄 내외로 적어주세요.  관련된 텍스트를 3-4줄 내외로 적어주세요.  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9524" y="-109285"/>
            <a:ext cx="7750000" cy="25815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200" kern="0" spc="-3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SERVICE</a:t>
            </a:r>
          </a:p>
          <a:p>
            <a:r>
              <a:rPr lang="en-US" sz="5200" kern="0" spc="-3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INTRODUCTION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10975" y="5191626"/>
            <a:ext cx="3165931" cy="1931815"/>
            <a:chOff x="1910975" y="5191626"/>
            <a:chExt cx="3165931" cy="19318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0975" y="5191626"/>
              <a:ext cx="3165931" cy="19318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15325" y="7353337"/>
            <a:ext cx="2198770" cy="1500290"/>
            <a:chOff x="8315325" y="7353337"/>
            <a:chExt cx="2198770" cy="15002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5325" y="7353337"/>
              <a:ext cx="2198770" cy="1500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5792" y="7252689"/>
            <a:ext cx="3916299" cy="1549206"/>
            <a:chOff x="1535792" y="7252689"/>
            <a:chExt cx="3916299" cy="15492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5792" y="7252689"/>
              <a:ext cx="3916299" cy="154920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329153" y="7288256"/>
            <a:ext cx="3532458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소비자의 NEEDS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141717" y="7781326"/>
            <a:ext cx="4729844" cy="9740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착하게 생산된 건강한 제품을 쉽고 빠르게 찾고 구매하는 것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3024100" y="7304421"/>
            <a:ext cx="3916299" cy="1549206"/>
            <a:chOff x="13024100" y="7304421"/>
            <a:chExt cx="3916299" cy="15492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24100" y="7304421"/>
              <a:ext cx="3916299" cy="154920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3817456" y="7298089"/>
            <a:ext cx="3532458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생산자의 NEEDS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2630006" y="7824116"/>
            <a:ext cx="4729844" cy="9740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좋은 제품을 쉽게 홍보, 판매하고 질좋은 제품에 집중하는 것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4227110" y="5616172"/>
            <a:ext cx="1510278" cy="1559001"/>
            <a:chOff x="14227110" y="5616172"/>
            <a:chExt cx="1510278" cy="15590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27110" y="5616172"/>
              <a:ext cx="1510278" cy="15590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15325" y="1719825"/>
            <a:ext cx="1892578" cy="1777567"/>
            <a:chOff x="8315325" y="1719825"/>
            <a:chExt cx="1892578" cy="17775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15325" y="1719825"/>
              <a:ext cx="1892578" cy="17775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03465" y="3670991"/>
            <a:ext cx="3916299" cy="712194"/>
            <a:chOff x="7303465" y="3670991"/>
            <a:chExt cx="3916299" cy="71219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03465" y="3670991"/>
              <a:ext cx="3916299" cy="712194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7495395" y="3702431"/>
            <a:ext cx="3532458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MIRI SHOP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4778069" y="4326981"/>
            <a:ext cx="4729844" cy="14111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직접 좋은 제품을 선별해 소비자가 직접 제품을 알아보고 비교하는 수고를 덜 수 있다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9082563" y="4326981"/>
            <a:ext cx="4729844" cy="14111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질 좋은 제품을 소비자에게 쉽게 홍보하고 판매할 수 있고 생산에 집중할 수 있다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1074972" y="6471776"/>
            <a:ext cx="2512860" cy="271275"/>
            <a:chOff x="11074972" y="6471776"/>
            <a:chExt cx="2512860" cy="27127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640000">
              <a:off x="11074972" y="6471776"/>
              <a:ext cx="2512860" cy="2712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013" y="6288924"/>
            <a:ext cx="2512860" cy="271275"/>
            <a:chOff x="5049013" y="6288924"/>
            <a:chExt cx="2512860" cy="27127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640000">
              <a:off x="5049013" y="6288924"/>
              <a:ext cx="2512860" cy="2712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07421" y="7967845"/>
            <a:ext cx="2852907" cy="271275"/>
            <a:chOff x="5307421" y="7967845"/>
            <a:chExt cx="2852907" cy="27127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07421" y="7967845"/>
              <a:ext cx="2852907" cy="2712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65406" y="7967845"/>
            <a:ext cx="2458694" cy="271275"/>
            <a:chOff x="10565406" y="7967845"/>
            <a:chExt cx="2458694" cy="2712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65406" y="7967845"/>
              <a:ext cx="2458694" cy="271275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3532599" y="95274"/>
            <a:ext cx="6465381" cy="26056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18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서비스에 대한 부가적인 내용이나 설명을 작성해 주세요. 서비스에 대한 부가적인 내용이나 설명을 작성해 주세요. 서비스에 대한 부가적인 내용이나 설명을 작성해 주세요. 서비스에 대한 부가적인 내용이나 설명을 작성해 주세요. 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457200" y="48782"/>
            <a:ext cx="7116781" cy="19558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300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CONTENTS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05129" y="1562100"/>
            <a:ext cx="4744521" cy="38911"/>
            <a:chOff x="1199142" y="2236509"/>
            <a:chExt cx="4744521" cy="3891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142" y="2236509"/>
              <a:ext cx="4744521" cy="38911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FC873FE-A96A-4E73-80E5-4D7CF2E7D8B6}"/>
              </a:ext>
            </a:extLst>
          </p:cNvPr>
          <p:cNvGrpSpPr/>
          <p:nvPr/>
        </p:nvGrpSpPr>
        <p:grpSpPr>
          <a:xfrm>
            <a:off x="913663" y="3800643"/>
            <a:ext cx="4744521" cy="3895907"/>
            <a:chOff x="3934738" y="3810311"/>
            <a:chExt cx="7627168" cy="1701951"/>
          </a:xfrm>
          <a:solidFill>
            <a:srgbClr val="FD8A69"/>
          </a:solidFill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8C0CE5B-CE05-4129-908E-EB98B83A0943}"/>
                </a:ext>
              </a:extLst>
            </p:cNvPr>
            <p:cNvSpPr/>
            <p:nvPr/>
          </p:nvSpPr>
          <p:spPr>
            <a:xfrm>
              <a:off x="4302356" y="3810311"/>
              <a:ext cx="7116781" cy="17019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Object 10">
              <a:extLst>
                <a:ext uri="{FF2B5EF4-FFF2-40B4-BE49-F238E27FC236}">
                  <a16:creationId xmlns:a16="http://schemas.microsoft.com/office/drawing/2014/main" id="{29F854C4-25C3-4388-9A33-0AD2ED697410}"/>
                </a:ext>
              </a:extLst>
            </p:cNvPr>
            <p:cNvSpPr txBox="1"/>
            <p:nvPr/>
          </p:nvSpPr>
          <p:spPr>
            <a:xfrm>
              <a:off x="3934738" y="4388965"/>
              <a:ext cx="7627168" cy="44369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원도심</a:t>
              </a:r>
              <a:r>
                <a:rPr 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 </a:t>
              </a:r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분석</a:t>
              </a:r>
              <a:endParaRPr lang="en-US" sz="2400" b="1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EA6A96BD-FA89-4B00-B0A3-FBF9DBA6F4BD}"/>
              </a:ext>
            </a:extLst>
          </p:cNvPr>
          <p:cNvSpPr/>
          <p:nvPr/>
        </p:nvSpPr>
        <p:spPr>
          <a:xfrm>
            <a:off x="2907312" y="3390900"/>
            <a:ext cx="901951" cy="971838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1</a:t>
            </a:r>
            <a:endParaRPr lang="ko-KR" altLang="en-US" sz="4400" b="1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610CA31-5871-4C7F-A73E-47D0868F6B12}"/>
              </a:ext>
            </a:extLst>
          </p:cNvPr>
          <p:cNvGrpSpPr/>
          <p:nvPr/>
        </p:nvGrpSpPr>
        <p:grpSpPr>
          <a:xfrm>
            <a:off x="6657071" y="3800643"/>
            <a:ext cx="4744521" cy="3895907"/>
            <a:chOff x="3934738" y="3810311"/>
            <a:chExt cx="7627168" cy="1701951"/>
          </a:xfrm>
          <a:solidFill>
            <a:srgbClr val="FD8A69"/>
          </a:soli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8C013FF-9B73-408E-948E-6DB15C31AE21}"/>
                </a:ext>
              </a:extLst>
            </p:cNvPr>
            <p:cNvSpPr/>
            <p:nvPr/>
          </p:nvSpPr>
          <p:spPr>
            <a:xfrm>
              <a:off x="4302356" y="3810311"/>
              <a:ext cx="7116781" cy="17019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Object 10">
              <a:extLst>
                <a:ext uri="{FF2B5EF4-FFF2-40B4-BE49-F238E27FC236}">
                  <a16:creationId xmlns:a16="http://schemas.microsoft.com/office/drawing/2014/main" id="{94B22267-15FB-4208-AEB8-C08442087940}"/>
                </a:ext>
              </a:extLst>
            </p:cNvPr>
            <p:cNvSpPr txBox="1"/>
            <p:nvPr/>
          </p:nvSpPr>
          <p:spPr>
            <a:xfrm>
              <a:off x="3934738" y="4197216"/>
              <a:ext cx="7627168" cy="84706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과제 목표</a:t>
              </a:r>
              <a:endParaRPr lang="en-US" altLang="ko-KR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설정</a:t>
              </a:r>
              <a:endParaRPr lang="en-US" altLang="ko-KR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</p:txBody>
        </p: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C02E94DA-A79B-49EB-8716-2928830631F5}"/>
              </a:ext>
            </a:extLst>
          </p:cNvPr>
          <p:cNvSpPr/>
          <p:nvPr/>
        </p:nvSpPr>
        <p:spPr>
          <a:xfrm>
            <a:off x="8650720" y="3390900"/>
            <a:ext cx="901951" cy="971838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2</a:t>
            </a:r>
            <a:endParaRPr lang="ko-KR" altLang="en-US" sz="44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87FBE1F-341E-43A2-9029-AFE2FE69C4B3}"/>
              </a:ext>
            </a:extLst>
          </p:cNvPr>
          <p:cNvGrpSpPr/>
          <p:nvPr/>
        </p:nvGrpSpPr>
        <p:grpSpPr>
          <a:xfrm>
            <a:off x="12400479" y="3800643"/>
            <a:ext cx="4744521" cy="3895907"/>
            <a:chOff x="3934738" y="3810311"/>
            <a:chExt cx="7627168" cy="1701951"/>
          </a:xfrm>
          <a:solidFill>
            <a:srgbClr val="FD8A69"/>
          </a:solidFill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3E65DC7-8BA9-4F62-AF2E-36365E4990E6}"/>
                </a:ext>
              </a:extLst>
            </p:cNvPr>
            <p:cNvSpPr/>
            <p:nvPr/>
          </p:nvSpPr>
          <p:spPr>
            <a:xfrm>
              <a:off x="4302356" y="3810311"/>
              <a:ext cx="7116781" cy="17019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Object 10">
              <a:extLst>
                <a:ext uri="{FF2B5EF4-FFF2-40B4-BE49-F238E27FC236}">
                  <a16:creationId xmlns:a16="http://schemas.microsoft.com/office/drawing/2014/main" id="{12D90894-B3CA-4BE4-B58C-475B2A90F0D6}"/>
                </a:ext>
              </a:extLst>
            </p:cNvPr>
            <p:cNvSpPr txBox="1"/>
            <p:nvPr/>
          </p:nvSpPr>
          <p:spPr>
            <a:xfrm>
              <a:off x="3934738" y="4078600"/>
              <a:ext cx="7627168" cy="125042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원도심</a:t>
              </a:r>
              <a:endParaRPr lang="en-US" altLang="ko-KR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활성화 전략</a:t>
              </a:r>
              <a:endParaRPr lang="en-US" altLang="ko-KR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도출</a:t>
              </a:r>
              <a:endParaRPr lang="en-US" altLang="ko-KR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C110D697-ED39-4731-BD37-48C900785FA5}"/>
              </a:ext>
            </a:extLst>
          </p:cNvPr>
          <p:cNvSpPr/>
          <p:nvPr/>
        </p:nvSpPr>
        <p:spPr>
          <a:xfrm>
            <a:off x="14394128" y="3390900"/>
            <a:ext cx="901951" cy="971838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3</a:t>
            </a:r>
            <a:endParaRPr lang="ko-KR" altLang="en-US" sz="4400" b="1" dirty="0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7619" y="-179606"/>
            <a:ext cx="5700000" cy="37730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200" kern="0" spc="-3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BUSINESS</a:t>
            </a:r>
          </a:p>
          <a:p>
            <a:r>
              <a:rPr lang="en-US" sz="5200" kern="0" spc="-3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OPERATION PLAN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990476" y="999367"/>
            <a:ext cx="7904762" cy="1796741"/>
            <a:chOff x="6990476" y="999367"/>
            <a:chExt cx="7904762" cy="179674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90476" y="999367"/>
              <a:ext cx="7904762" cy="17967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0476" y="2934999"/>
            <a:ext cx="7904762" cy="2761905"/>
            <a:chOff x="6990476" y="2934999"/>
            <a:chExt cx="7904762" cy="27619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0476" y="2934999"/>
              <a:ext cx="7904762" cy="27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90476" y="5835796"/>
            <a:ext cx="7904762" cy="1834836"/>
            <a:chOff x="6990476" y="5835796"/>
            <a:chExt cx="7904762" cy="18348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0476" y="5835796"/>
              <a:ext cx="7904762" cy="18348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90476" y="7809524"/>
            <a:ext cx="7904762" cy="1803006"/>
            <a:chOff x="6990476" y="7809524"/>
            <a:chExt cx="7904762" cy="18030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0476" y="7809524"/>
              <a:ext cx="7904762" cy="180300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428571" y="1227268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1. 사업 인력 구성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7428571" y="1919373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2. 세부 사업 계획 수립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7428571" y="3151478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1. 관련된 내용을 한줄로 적어주세요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7428571" y="3843584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2. 관련된 내용을 한줄로 적어주세요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7428571" y="4492230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3. 관련된 내용을 한줄로 적어주세요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7428571" y="6117644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1. 관련된 내용을 한줄로 적어주세요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7428571" y="6809750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2. 관련된 내용을 한줄로 적어주세요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7428571" y="8094505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1. 관련된 내용을 한줄로 적어주세요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7428571" y="8786611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2. 관련된 내용을 한줄로 적어주세요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5085714" y="989843"/>
            <a:ext cx="2457143" cy="1796741"/>
            <a:chOff x="15085714" y="989843"/>
            <a:chExt cx="2457143" cy="17967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85714" y="989843"/>
              <a:ext cx="2457143" cy="179674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5306390" y="1512983"/>
            <a:ext cx="30522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2021년 10월 중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5085714" y="2934999"/>
            <a:ext cx="2457143" cy="2760239"/>
            <a:chOff x="15085714" y="2934999"/>
            <a:chExt cx="2457143" cy="27602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85714" y="2934999"/>
              <a:ext cx="2457143" cy="2760239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5306381" y="3958230"/>
            <a:ext cx="30522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2021년 12월 중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5085714" y="5866667"/>
            <a:ext cx="2457143" cy="1796741"/>
            <a:chOff x="15085714" y="5866667"/>
            <a:chExt cx="2457143" cy="17967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85714" y="5866667"/>
              <a:ext cx="2457143" cy="179674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5306381" y="6389802"/>
            <a:ext cx="30522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2022년 2월 중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5085714" y="7806265"/>
            <a:ext cx="2457143" cy="1796741"/>
            <a:chOff x="15085714" y="7806265"/>
            <a:chExt cx="2457143" cy="179674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85714" y="7806265"/>
              <a:ext cx="2457143" cy="1796741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5306381" y="8329402"/>
            <a:ext cx="30522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2022년 4월 중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647619" y="5504061"/>
            <a:ext cx="5571429" cy="48913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사업 추진 계획서에 대한 부가적인 내용이나 설명을 작성해 주세요. 사업 추진 계획서에 대한 부가적인 내용이나 설명을 작성해 주세요. 사업 추진 계획서에 대한 부가적인 내용이나 설명을 작성해 주세요.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5608309" y="1509180"/>
            <a:ext cx="1799425" cy="763421"/>
            <a:chOff x="5608309" y="1509180"/>
            <a:chExt cx="1799425" cy="76342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5608309" y="1509180"/>
              <a:ext cx="1799425" cy="763421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6180797" y="1345930"/>
            <a:ext cx="763343" cy="12197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600" kern="0" spc="-3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5608309" y="3453001"/>
            <a:ext cx="1799425" cy="763421"/>
            <a:chOff x="5608309" y="3453001"/>
            <a:chExt cx="1799425" cy="76342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5608309" y="3453001"/>
              <a:ext cx="1799425" cy="763421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6180795" y="3289751"/>
            <a:ext cx="763343" cy="12197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600" kern="0" spc="-3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5611760" y="6353798"/>
            <a:ext cx="1799425" cy="763421"/>
            <a:chOff x="5611760" y="6353798"/>
            <a:chExt cx="1799425" cy="76342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5611760" y="6353798"/>
              <a:ext cx="1799425" cy="763421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6184247" y="6161510"/>
            <a:ext cx="763343" cy="12197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600" kern="0" spc="-3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3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5598785" y="8331107"/>
            <a:ext cx="1799425" cy="763421"/>
            <a:chOff x="5598785" y="8331107"/>
            <a:chExt cx="1799425" cy="76342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5598785" y="8331107"/>
              <a:ext cx="1799425" cy="763421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6171271" y="8167855"/>
            <a:ext cx="763343" cy="12197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600" kern="0" spc="-3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4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80731" y="1837473"/>
            <a:ext cx="10724252" cy="20479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700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BUSINESS PLAN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4205716" y="3550500"/>
            <a:ext cx="9908569" cy="12799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kern="0" spc="19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MIRI COMPANY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23811" y="3648470"/>
            <a:ext cx="6457143" cy="35624"/>
            <a:chOff x="5923811" y="3648470"/>
            <a:chExt cx="6457143" cy="3562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3811" y="3648470"/>
              <a:ext cx="6457143" cy="356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3612846" y="7398040"/>
            <a:ext cx="3423571" cy="7199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700" kern="0" spc="-2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CONTACT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3612857" y="7990415"/>
            <a:ext cx="5652159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MIRISHOP@mirimiri.com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3612857" y="8478980"/>
            <a:ext cx="5652159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010-1234-5678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612857" y="9007544"/>
            <a:ext cx="5652159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02) 000-0000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BFE9DF6-A9B6-45A6-A156-D17A9CF9118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153D"/>
          </a:solidFill>
          <a:ln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6172200" y="4543335"/>
            <a:ext cx="5791200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1.</a:t>
            </a:r>
            <a:r>
              <a:rPr lang="ko-KR" alt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원도심</a:t>
            </a:r>
            <a:r>
              <a:rPr 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 </a:t>
            </a:r>
            <a:r>
              <a:rPr lang="ko-KR" alt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분석</a:t>
            </a:r>
            <a:endParaRPr lang="en-US" sz="7200" b="1" dirty="0">
              <a:solidFill>
                <a:srgbClr val="FD8A6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99752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152400" y="266700"/>
            <a:ext cx="451939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-30480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AFF04E-69E9-48F9-B1EB-1D3708806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933" y="5939151"/>
            <a:ext cx="2787908" cy="379399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4671790" y="533836"/>
            <a:ext cx="37042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데이터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</a:p>
          <a:p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27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.청주시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도시재생계획구역.</a:t>
            </a:r>
            <a:r>
              <a:rPr lang="en-US" altLang="ko-KR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geojson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22.청주시_주민등록인구현황.csv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B9C4CEB8-B83D-44A0-B3DB-0A8755B6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616" y="2372992"/>
            <a:ext cx="4720483" cy="866831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416FAB9E-B7E3-4C24-B9DC-DF47087032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2" b="47053"/>
          <a:stretch/>
        </p:blipFill>
        <p:spPr>
          <a:xfrm>
            <a:off x="7693617" y="3157879"/>
            <a:ext cx="4720482" cy="18546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6DC5C7FB-6369-4F9B-97E0-11581DDAA8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07" t="6704" r="107" b="1802"/>
          <a:stretch/>
        </p:blipFill>
        <p:spPr>
          <a:xfrm>
            <a:off x="12785731" y="2372992"/>
            <a:ext cx="4783902" cy="286813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534089CE-6B65-4AC8-8EF5-FF5B740A9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478" b="936"/>
          <a:stretch/>
        </p:blipFill>
        <p:spPr>
          <a:xfrm>
            <a:off x="7692479" y="4985797"/>
            <a:ext cx="4720482" cy="255333"/>
          </a:xfrm>
          <a:prstGeom prst="rect">
            <a:avLst/>
          </a:prstGeom>
        </p:spPr>
      </p:pic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7588852" y="1979323"/>
            <a:ext cx="46031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청주시 주민등록인구 현황 데이터 로드</a:t>
            </a:r>
            <a:endParaRPr lang="en-US" sz="20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2" name="Object 40">
            <a:extLst>
              <a:ext uri="{FF2B5EF4-FFF2-40B4-BE49-F238E27FC236}">
                <a16:creationId xmlns:a16="http://schemas.microsoft.com/office/drawing/2014/main" id="{EC3BC177-C441-420C-AD23-BF349A1EE21D}"/>
              </a:ext>
            </a:extLst>
          </p:cNvPr>
          <p:cNvSpPr txBox="1"/>
          <p:nvPr/>
        </p:nvSpPr>
        <p:spPr>
          <a:xfrm>
            <a:off x="12702226" y="1979323"/>
            <a:ext cx="49668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sz="2000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 </a:t>
            </a:r>
            <a:r>
              <a:rPr lang="ko-KR" altLang="en-US" sz="2000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성안동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2000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중앙동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필터링</a:t>
            </a:r>
            <a:endParaRPr lang="en-US" sz="20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447668" y="1866900"/>
            <a:ext cx="10529006" cy="80772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24DC731A-3767-40B3-AC15-7D9F30ED4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621" y="6445701"/>
            <a:ext cx="4717167" cy="3293326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EACFF9F4-8198-4426-9058-72D78E965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5307" y="5961242"/>
            <a:ext cx="4720481" cy="549878"/>
          </a:xfrm>
          <a:prstGeom prst="rect">
            <a:avLst/>
          </a:prstGeom>
        </p:spPr>
      </p:pic>
      <p:sp>
        <p:nvSpPr>
          <p:cNvPr id="139" name="Object 40">
            <a:extLst>
              <a:ext uri="{FF2B5EF4-FFF2-40B4-BE49-F238E27FC236}">
                <a16:creationId xmlns:a16="http://schemas.microsoft.com/office/drawing/2014/main" id="{F2207F18-5640-49E4-85FE-087FECBB4BEA}"/>
              </a:ext>
            </a:extLst>
          </p:cNvPr>
          <p:cNvSpPr txBox="1"/>
          <p:nvPr/>
        </p:nvSpPr>
        <p:spPr>
          <a:xfrm>
            <a:off x="7588853" y="5585311"/>
            <a:ext cx="39188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000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성안동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2000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중앙동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데이터프레임</a:t>
            </a:r>
            <a:endParaRPr lang="en-US" sz="20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A56445DA-CFE6-48E8-B6D8-38AE8586B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7779" y="5939152"/>
            <a:ext cx="4783902" cy="1692132"/>
          </a:xfrm>
          <a:prstGeom prst="rect">
            <a:avLst/>
          </a:prstGeom>
        </p:spPr>
      </p:pic>
      <p:sp>
        <p:nvSpPr>
          <p:cNvPr id="141" name="Object 40">
            <a:extLst>
              <a:ext uri="{FF2B5EF4-FFF2-40B4-BE49-F238E27FC236}">
                <a16:creationId xmlns:a16="http://schemas.microsoft.com/office/drawing/2014/main" id="{099B96AF-1562-4DDD-A584-48AE57D781A7}"/>
              </a:ext>
            </a:extLst>
          </p:cNvPr>
          <p:cNvSpPr txBox="1"/>
          <p:nvPr/>
        </p:nvSpPr>
        <p:spPr>
          <a:xfrm>
            <a:off x="12724064" y="5585311"/>
            <a:ext cx="404241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000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성안동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2000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중앙동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인구변화 시각화</a:t>
            </a:r>
            <a:endParaRPr lang="en-US" sz="20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E1008E77-6124-4713-ADD9-1F82D32FC8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70945" y="7631284"/>
            <a:ext cx="4800736" cy="2107743"/>
          </a:xfrm>
          <a:prstGeom prst="rect">
            <a:avLst/>
          </a:prstGeom>
        </p:spPr>
      </p:pic>
      <p:sp>
        <p:nvSpPr>
          <p:cNvPr id="144" name="Object 40">
            <a:extLst>
              <a:ext uri="{FF2B5EF4-FFF2-40B4-BE49-F238E27FC236}">
                <a16:creationId xmlns:a16="http://schemas.microsoft.com/office/drawing/2014/main" id="{08234D60-B093-4151-A8E3-D02752B17238}"/>
              </a:ext>
            </a:extLst>
          </p:cNvPr>
          <p:cNvSpPr txBox="1"/>
          <p:nvPr/>
        </p:nvSpPr>
        <p:spPr>
          <a:xfrm>
            <a:off x="4055694" y="7342640"/>
            <a:ext cx="247086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청주시 원도심 </a:t>
            </a:r>
            <a:endParaRPr lang="en-US" altLang="ko-KR" sz="16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포함 구역 </a:t>
            </a:r>
            <a:endParaRPr lang="en-US" altLang="ko-KR" sz="16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sz="16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성안동</a:t>
            </a:r>
            <a:r>
              <a:rPr lang="ko-KR" altLang="en-US" sz="16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1600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중앙동</a:t>
            </a:r>
            <a:r>
              <a:rPr lang="en-US" altLang="ko-KR" sz="16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sz="16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E34AA1D5-6BDF-42A1-8470-1A0E9C8F69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319" y="5939150"/>
            <a:ext cx="2978460" cy="3803483"/>
          </a:xfrm>
          <a:prstGeom prst="rect">
            <a:avLst/>
          </a:prstGeom>
        </p:spPr>
      </p:pic>
      <p:sp>
        <p:nvSpPr>
          <p:cNvPr id="146" name="Object 40">
            <a:extLst>
              <a:ext uri="{FF2B5EF4-FFF2-40B4-BE49-F238E27FC236}">
                <a16:creationId xmlns:a16="http://schemas.microsoft.com/office/drawing/2014/main" id="{26395BA6-3163-421B-8C40-9447600119C6}"/>
              </a:ext>
            </a:extLst>
          </p:cNvPr>
          <p:cNvSpPr txBox="1"/>
          <p:nvPr/>
        </p:nvSpPr>
        <p:spPr>
          <a:xfrm>
            <a:off x="1479507" y="7493472"/>
            <a:ext cx="169563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청주시 </a:t>
            </a:r>
            <a:endParaRPr lang="en-US" altLang="ko-KR" sz="16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원도심 구역</a:t>
            </a:r>
            <a:endParaRPr lang="en-US" sz="16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211C9C47-3004-4717-B129-CC08C9E51F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319" y="2372992"/>
            <a:ext cx="5970522" cy="1700004"/>
          </a:xfrm>
          <a:prstGeom prst="rect">
            <a:avLst/>
          </a:prstGeom>
        </p:spPr>
      </p:pic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533400" y="2000190"/>
            <a:ext cx="41642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도시재생계획구역 로드 및 </a:t>
            </a:r>
            <a:r>
              <a:rPr lang="ko-KR" altLang="en-US" sz="2000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en-US" sz="20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B43E377B-CC86-4225-ABA8-DE571196A4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7585" y="4610100"/>
            <a:ext cx="2998883" cy="1387928"/>
          </a:xfrm>
          <a:prstGeom prst="rect">
            <a:avLst/>
          </a:prstGeom>
        </p:spPr>
      </p:pic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609600" y="4225291"/>
            <a:ext cx="6324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도시재생계획구역 </a:t>
            </a:r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도심 </a:t>
            </a:r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1.7km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반경 시각화</a:t>
            </a:r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(Folium)</a:t>
            </a:r>
            <a:endParaRPr lang="en-US" sz="20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B0DF2D1C-28AB-441D-B3A9-FDDBBDF68E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98934" y="4632281"/>
            <a:ext cx="2800646" cy="1365747"/>
          </a:xfrm>
          <a:prstGeom prst="rect">
            <a:avLst/>
          </a:prstGeom>
        </p:spPr>
      </p:pic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78897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이등변 삼각형 152">
            <a:extLst>
              <a:ext uri="{FF2B5EF4-FFF2-40B4-BE49-F238E27FC236}">
                <a16:creationId xmlns:a16="http://schemas.microsoft.com/office/drawing/2014/main" id="{B5F842F2-92B7-48C0-B90C-57338A726803}"/>
              </a:ext>
            </a:extLst>
          </p:cNvPr>
          <p:cNvSpPr/>
          <p:nvPr/>
        </p:nvSpPr>
        <p:spPr>
          <a:xfrm rot="10800000">
            <a:off x="1988234" y="5829086"/>
            <a:ext cx="412981" cy="489519"/>
          </a:xfrm>
          <a:prstGeom prst="triangle">
            <a:avLst/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154" name="이등변 삼각형 153">
            <a:extLst>
              <a:ext uri="{FF2B5EF4-FFF2-40B4-BE49-F238E27FC236}">
                <a16:creationId xmlns:a16="http://schemas.microsoft.com/office/drawing/2014/main" id="{54CEC2CB-80D2-4425-9D9F-169E74BF5742}"/>
              </a:ext>
            </a:extLst>
          </p:cNvPr>
          <p:cNvSpPr/>
          <p:nvPr/>
        </p:nvSpPr>
        <p:spPr>
          <a:xfrm rot="10800000">
            <a:off x="5061437" y="5848989"/>
            <a:ext cx="412981" cy="489519"/>
          </a:xfrm>
          <a:prstGeom prst="triangle">
            <a:avLst/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8894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1C4C4B2B-A599-43F9-9933-B90A821FB4A6}"/>
              </a:ext>
            </a:extLst>
          </p:cNvPr>
          <p:cNvSpPr/>
          <p:nvPr/>
        </p:nvSpPr>
        <p:spPr>
          <a:xfrm>
            <a:off x="152400" y="266700"/>
            <a:ext cx="451939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5226EB8-E36D-43D3-9163-932A948AC133}"/>
              </a:ext>
            </a:extLst>
          </p:cNvPr>
          <p:cNvSpPr/>
          <p:nvPr/>
        </p:nvSpPr>
        <p:spPr>
          <a:xfrm>
            <a:off x="6096000" y="390442"/>
            <a:ext cx="11734800" cy="9325058"/>
          </a:xfrm>
          <a:prstGeom prst="roundRect">
            <a:avLst>
              <a:gd name="adj" fmla="val 6180"/>
            </a:avLst>
          </a:prstGeom>
          <a:noFill/>
          <a:ln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CE8B7A-73F3-48FD-ACFA-1CF8FBEF3C59}"/>
              </a:ext>
            </a:extLst>
          </p:cNvPr>
          <p:cNvSpPr txBox="1"/>
          <p:nvPr/>
        </p:nvSpPr>
        <p:spPr>
          <a:xfrm>
            <a:off x="12946345" y="7166451"/>
            <a:ext cx="37337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2020~2021 </a:t>
            </a:r>
            <a:r>
              <a:rPr lang="ko-KR" altLang="en-US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의 증가를 제외하면</a:t>
            </a:r>
            <a:endParaRPr lang="en-US" altLang="ko-KR" sz="2000" b="1" spc="-3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ko-KR" altLang="en-US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비고령인구 비율이 지속적으로 감소</a:t>
            </a:r>
            <a:endParaRPr lang="en-US" altLang="ko-KR" sz="2000" b="1" spc="-3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09C8DCC-F1CE-4D3C-8E7F-377B9B85B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" t="12199" b="5644"/>
          <a:stretch/>
        </p:blipFill>
        <p:spPr>
          <a:xfrm>
            <a:off x="6209110" y="5312412"/>
            <a:ext cx="11529078" cy="40982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AFF04E-69E9-48F9-B1EB-1D3708806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07" y="2472404"/>
            <a:ext cx="4285116" cy="6361461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BB977A-B896-4E5D-BC94-DE87CAC54768}"/>
              </a:ext>
            </a:extLst>
          </p:cNvPr>
          <p:cNvCxnSpPr>
            <a:cxnSpLocks/>
          </p:cNvCxnSpPr>
          <p:nvPr/>
        </p:nvCxnSpPr>
        <p:spPr>
          <a:xfrm flipH="1">
            <a:off x="1524000" y="571500"/>
            <a:ext cx="4724400" cy="2941358"/>
          </a:xfrm>
          <a:prstGeom prst="line">
            <a:avLst/>
          </a:prstGeom>
          <a:ln w="28575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5DCBA56-4CD8-4464-9D20-7AA51A076E61}"/>
              </a:ext>
            </a:extLst>
          </p:cNvPr>
          <p:cNvCxnSpPr>
            <a:cxnSpLocks/>
          </p:cNvCxnSpPr>
          <p:nvPr/>
        </p:nvCxnSpPr>
        <p:spPr>
          <a:xfrm flipH="1" flipV="1">
            <a:off x="1830478" y="7874338"/>
            <a:ext cx="4577598" cy="1781710"/>
          </a:xfrm>
          <a:prstGeom prst="line">
            <a:avLst/>
          </a:prstGeom>
          <a:ln w="28575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40">
            <a:extLst>
              <a:ext uri="{FF2B5EF4-FFF2-40B4-BE49-F238E27FC236}">
                <a16:creationId xmlns:a16="http://schemas.microsoft.com/office/drawing/2014/main" id="{D04DF5EE-C439-4C4F-8652-76109CC624D7}"/>
              </a:ext>
            </a:extLst>
          </p:cNvPr>
          <p:cNvSpPr txBox="1"/>
          <p:nvPr/>
        </p:nvSpPr>
        <p:spPr>
          <a:xfrm>
            <a:off x="1082187" y="4874455"/>
            <a:ext cx="26463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청주시 원도심 포함 구역 </a:t>
            </a:r>
            <a:endParaRPr lang="en-US" altLang="ko-KR" sz="24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sz="24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성안동</a:t>
            </a:r>
            <a:r>
              <a:rPr lang="ko-KR" altLang="en-US" sz="24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2400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중앙동</a:t>
            </a:r>
            <a:r>
              <a:rPr lang="en-US" altLang="ko-KR" sz="24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sz="24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C78862D-6DBB-439E-9369-DEC96601D1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7" t="13459" r="4333" b="4922"/>
          <a:stretch/>
        </p:blipFill>
        <p:spPr>
          <a:xfrm>
            <a:off x="6209110" y="712524"/>
            <a:ext cx="10783490" cy="397377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0D55E8C-6B88-4ACD-B52F-6A8EB1BF3313}"/>
              </a:ext>
            </a:extLst>
          </p:cNvPr>
          <p:cNvSpPr txBox="1"/>
          <p:nvPr/>
        </p:nvSpPr>
        <p:spPr>
          <a:xfrm>
            <a:off x="9191494" y="605394"/>
            <a:ext cx="6081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원도심 포함구역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성안동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 </a:t>
            </a:r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중앙동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인구변화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7B0234-0995-496E-B227-B9E2D8DD02F1}"/>
              </a:ext>
            </a:extLst>
          </p:cNvPr>
          <p:cNvSpPr txBox="1"/>
          <p:nvPr/>
        </p:nvSpPr>
        <p:spPr>
          <a:xfrm>
            <a:off x="10323586" y="5235614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성안동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중앙동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인구변화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E302CD-0716-41A9-BF0D-028803197C65}"/>
              </a:ext>
            </a:extLst>
          </p:cNvPr>
          <p:cNvSpPr/>
          <p:nvPr/>
        </p:nvSpPr>
        <p:spPr>
          <a:xfrm>
            <a:off x="10119437" y="1136904"/>
            <a:ext cx="675441" cy="2808599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6A8B9C-CA71-4C3A-888A-4006CD1D78FB}"/>
              </a:ext>
            </a:extLst>
          </p:cNvPr>
          <p:cNvSpPr/>
          <p:nvPr/>
        </p:nvSpPr>
        <p:spPr>
          <a:xfrm>
            <a:off x="13076998" y="1115655"/>
            <a:ext cx="675441" cy="2833977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64941A6-F1AE-4506-8A52-41F30080D467}"/>
              </a:ext>
            </a:extLst>
          </p:cNvPr>
          <p:cNvSpPr/>
          <p:nvPr/>
        </p:nvSpPr>
        <p:spPr>
          <a:xfrm>
            <a:off x="10096373" y="5790595"/>
            <a:ext cx="615198" cy="2880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57488D3-2878-495D-808A-4FDF43CADE2F}"/>
              </a:ext>
            </a:extLst>
          </p:cNvPr>
          <p:cNvSpPr/>
          <p:nvPr/>
        </p:nvSpPr>
        <p:spPr>
          <a:xfrm>
            <a:off x="13076077" y="5796244"/>
            <a:ext cx="615198" cy="2880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E711219-3C10-42AE-AF15-C52656762F99}"/>
              </a:ext>
            </a:extLst>
          </p:cNvPr>
          <p:cNvSpPr/>
          <p:nvPr/>
        </p:nvSpPr>
        <p:spPr>
          <a:xfrm>
            <a:off x="7994009" y="5948149"/>
            <a:ext cx="2093199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3B567C1-B3DC-489B-A687-3EF69DF6A217}"/>
              </a:ext>
            </a:extLst>
          </p:cNvPr>
          <p:cNvSpPr txBox="1"/>
          <p:nvPr/>
        </p:nvSpPr>
        <p:spPr>
          <a:xfrm>
            <a:off x="8031376" y="5992907"/>
            <a:ext cx="1972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</a:t>
            </a:r>
            <a:r>
              <a:rPr lang="ko-KR" altLang="en-US" b="1" spc="-15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A1AEAE3-1C49-461C-81C7-AFEF504F5587}"/>
              </a:ext>
            </a:extLst>
          </p:cNvPr>
          <p:cNvCxnSpPr>
            <a:cxnSpLocks/>
          </p:cNvCxnSpPr>
          <p:nvPr/>
        </p:nvCxnSpPr>
        <p:spPr>
          <a:xfrm>
            <a:off x="7077202" y="2874155"/>
            <a:ext cx="2857020" cy="95056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B5ED0E6-F0AB-4A84-B55B-8F2708B35FE3}"/>
              </a:ext>
            </a:extLst>
          </p:cNvPr>
          <p:cNvCxnSpPr>
            <a:cxnSpLocks/>
          </p:cNvCxnSpPr>
          <p:nvPr/>
        </p:nvCxnSpPr>
        <p:spPr>
          <a:xfrm>
            <a:off x="13826368" y="1585048"/>
            <a:ext cx="2541693" cy="66285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D8BFDF04-63F7-4BFD-8A11-25154375C967}"/>
              </a:ext>
            </a:extLst>
          </p:cNvPr>
          <p:cNvCxnSpPr>
            <a:cxnSpLocks/>
          </p:cNvCxnSpPr>
          <p:nvPr/>
        </p:nvCxnSpPr>
        <p:spPr>
          <a:xfrm>
            <a:off x="7127940" y="7607682"/>
            <a:ext cx="2860228" cy="80660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60E6C42-B82E-4432-9FC1-F820D8E9E73E}"/>
              </a:ext>
            </a:extLst>
          </p:cNvPr>
          <p:cNvCxnSpPr>
            <a:cxnSpLocks/>
          </p:cNvCxnSpPr>
          <p:nvPr/>
        </p:nvCxnSpPr>
        <p:spPr>
          <a:xfrm>
            <a:off x="13689047" y="6675929"/>
            <a:ext cx="2679014" cy="49052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D75F471-DA4C-4463-9D63-DC57B59096FB}"/>
              </a:ext>
            </a:extLst>
          </p:cNvPr>
          <p:cNvCxnSpPr>
            <a:cxnSpLocks/>
          </p:cNvCxnSpPr>
          <p:nvPr/>
        </p:nvCxnSpPr>
        <p:spPr>
          <a:xfrm>
            <a:off x="10676746" y="8057855"/>
            <a:ext cx="2294019" cy="61400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CFAB55A-64A7-4547-9976-2494142B774E}"/>
              </a:ext>
            </a:extLst>
          </p:cNvPr>
          <p:cNvSpPr/>
          <p:nvPr/>
        </p:nvSpPr>
        <p:spPr>
          <a:xfrm>
            <a:off x="6219157" y="1455941"/>
            <a:ext cx="384181" cy="7166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EF4A0F-71E0-4870-80D2-67F96A1F44E7}"/>
              </a:ext>
            </a:extLst>
          </p:cNvPr>
          <p:cNvSpPr txBox="1"/>
          <p:nvPr/>
        </p:nvSpPr>
        <p:spPr>
          <a:xfrm>
            <a:off x="6086132" y="163339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13500</a:t>
            </a:r>
            <a:endParaRPr lang="ko-KR" alt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ACD8DB7-18E3-47F0-9E6F-F76F4A4082BB}"/>
              </a:ext>
            </a:extLst>
          </p:cNvPr>
          <p:cNvSpPr txBox="1"/>
          <p:nvPr/>
        </p:nvSpPr>
        <p:spPr>
          <a:xfrm>
            <a:off x="6068687" y="236524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13000</a:t>
            </a:r>
            <a:endParaRPr lang="ko-KR" altLang="en-US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BC0F32F-FE18-4326-8E34-3E19FD26B1BA}"/>
              </a:ext>
            </a:extLst>
          </p:cNvPr>
          <p:cNvSpPr txBox="1"/>
          <p:nvPr/>
        </p:nvSpPr>
        <p:spPr>
          <a:xfrm>
            <a:off x="6096000" y="310585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12500</a:t>
            </a:r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CADA68A-1022-473F-86D9-224E299B03B1}"/>
              </a:ext>
            </a:extLst>
          </p:cNvPr>
          <p:cNvSpPr txBox="1"/>
          <p:nvPr/>
        </p:nvSpPr>
        <p:spPr>
          <a:xfrm>
            <a:off x="6112573" y="613146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7000</a:t>
            </a:r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F3D323-29C7-46CD-9206-97898EBCCCB2}"/>
              </a:ext>
            </a:extLst>
          </p:cNvPr>
          <p:cNvSpPr txBox="1"/>
          <p:nvPr/>
        </p:nvSpPr>
        <p:spPr>
          <a:xfrm>
            <a:off x="6120694" y="703226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6500</a:t>
            </a:r>
            <a:endParaRPr lang="ko-KR" altLang="en-US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CBF9538-D9CE-4B55-B35B-532E218B05C2}"/>
              </a:ext>
            </a:extLst>
          </p:cNvPr>
          <p:cNvSpPr txBox="1"/>
          <p:nvPr/>
        </p:nvSpPr>
        <p:spPr>
          <a:xfrm>
            <a:off x="6110134" y="79127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6000</a:t>
            </a:r>
            <a:endParaRPr lang="ko-KR" altLang="en-US" sz="14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5980E3D-87D4-471A-A171-42AFF84DA634}"/>
              </a:ext>
            </a:extLst>
          </p:cNvPr>
          <p:cNvSpPr/>
          <p:nvPr/>
        </p:nvSpPr>
        <p:spPr>
          <a:xfrm rot="5400000">
            <a:off x="11455421" y="-762912"/>
            <a:ext cx="736668" cy="10226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D236B04-9612-42A3-BA57-8A0A7A15E96D}"/>
              </a:ext>
            </a:extLst>
          </p:cNvPr>
          <p:cNvSpPr txBox="1"/>
          <p:nvPr/>
        </p:nvSpPr>
        <p:spPr>
          <a:xfrm>
            <a:off x="7506674" y="397298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2017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FBA2E7C-19C4-4A0A-A6F7-9F2333AB5087}"/>
              </a:ext>
            </a:extLst>
          </p:cNvPr>
          <p:cNvSpPr txBox="1"/>
          <p:nvPr/>
        </p:nvSpPr>
        <p:spPr>
          <a:xfrm>
            <a:off x="9191494" y="398225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883C98-8CBA-4CC3-8BD9-A4F771595618}"/>
              </a:ext>
            </a:extLst>
          </p:cNvPr>
          <p:cNvSpPr txBox="1"/>
          <p:nvPr/>
        </p:nvSpPr>
        <p:spPr>
          <a:xfrm>
            <a:off x="10704809" y="399430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74B95A-11C4-46FE-965B-4B9173E36BEA}"/>
              </a:ext>
            </a:extLst>
          </p:cNvPr>
          <p:cNvSpPr txBox="1"/>
          <p:nvPr/>
        </p:nvSpPr>
        <p:spPr>
          <a:xfrm>
            <a:off x="12395357" y="399430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D28962C-BE2B-416F-B4E5-77FDDAFC0CFD}"/>
              </a:ext>
            </a:extLst>
          </p:cNvPr>
          <p:cNvSpPr txBox="1"/>
          <p:nvPr/>
        </p:nvSpPr>
        <p:spPr>
          <a:xfrm>
            <a:off x="13969321" y="398225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78B1CD9-1258-4238-9087-9D7E03FEF2AC}"/>
              </a:ext>
            </a:extLst>
          </p:cNvPr>
          <p:cNvSpPr txBox="1"/>
          <p:nvPr/>
        </p:nvSpPr>
        <p:spPr>
          <a:xfrm>
            <a:off x="15654141" y="399430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F7C61B7B-B80B-4C66-A074-840227703BD7}"/>
              </a:ext>
            </a:extLst>
          </p:cNvPr>
          <p:cNvCxnSpPr>
            <a:cxnSpLocks/>
          </p:cNvCxnSpPr>
          <p:nvPr/>
        </p:nvCxnSpPr>
        <p:spPr>
          <a:xfrm>
            <a:off x="8686800" y="1136904"/>
            <a:ext cx="0" cy="2782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A3BC42F0-7D13-4B34-A213-B167633A7534}"/>
              </a:ext>
            </a:extLst>
          </p:cNvPr>
          <p:cNvCxnSpPr>
            <a:cxnSpLocks/>
          </p:cNvCxnSpPr>
          <p:nvPr/>
        </p:nvCxnSpPr>
        <p:spPr>
          <a:xfrm>
            <a:off x="10279848" y="1142606"/>
            <a:ext cx="1514" cy="2802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547820F3-B86B-4D31-9D05-4E44C0D850F8}"/>
              </a:ext>
            </a:extLst>
          </p:cNvPr>
          <p:cNvCxnSpPr>
            <a:cxnSpLocks/>
          </p:cNvCxnSpPr>
          <p:nvPr/>
        </p:nvCxnSpPr>
        <p:spPr>
          <a:xfrm>
            <a:off x="11791203" y="1126673"/>
            <a:ext cx="0" cy="2818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EAF38CD-6ABF-4CF7-BF83-910C1B239486}"/>
              </a:ext>
            </a:extLst>
          </p:cNvPr>
          <p:cNvSpPr/>
          <p:nvPr/>
        </p:nvSpPr>
        <p:spPr>
          <a:xfrm>
            <a:off x="10980093" y="3093882"/>
            <a:ext cx="1924347" cy="777823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077E22-8800-4C71-B473-A42BD35BBB28}"/>
              </a:ext>
            </a:extLst>
          </p:cNvPr>
          <p:cNvSpPr txBox="1"/>
          <p:nvPr/>
        </p:nvSpPr>
        <p:spPr>
          <a:xfrm>
            <a:off x="11097536" y="3124671"/>
            <a:ext cx="16894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두  차례의 </a:t>
            </a:r>
            <a:endParaRPr lang="en-US" altLang="ko-KR" sz="2000" b="1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인구   급증시기 </a:t>
            </a:r>
            <a:endParaRPr lang="en-US" altLang="ko-KR" sz="2000" b="1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1CB29C8-15C3-494A-BFF9-059E16079880}"/>
              </a:ext>
            </a:extLst>
          </p:cNvPr>
          <p:cNvCxnSpPr>
            <a:cxnSpLocks/>
          </p:cNvCxnSpPr>
          <p:nvPr/>
        </p:nvCxnSpPr>
        <p:spPr>
          <a:xfrm>
            <a:off x="10872058" y="2729388"/>
            <a:ext cx="2204019" cy="27682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6E831D66-5934-4811-9A66-E90037EA99B5}"/>
              </a:ext>
            </a:extLst>
          </p:cNvPr>
          <p:cNvCxnSpPr>
            <a:cxnSpLocks/>
          </p:cNvCxnSpPr>
          <p:nvPr/>
        </p:nvCxnSpPr>
        <p:spPr>
          <a:xfrm>
            <a:off x="13383676" y="1104900"/>
            <a:ext cx="0" cy="2818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3C1FA6A-0B36-4F9C-A50A-122B5C4F3332}"/>
              </a:ext>
            </a:extLst>
          </p:cNvPr>
          <p:cNvCxnSpPr>
            <a:cxnSpLocks/>
          </p:cNvCxnSpPr>
          <p:nvPr/>
        </p:nvCxnSpPr>
        <p:spPr>
          <a:xfrm>
            <a:off x="14935200" y="1136904"/>
            <a:ext cx="0" cy="2818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885C6B7-E682-4F40-B3C5-4AE72C03BE0E}"/>
              </a:ext>
            </a:extLst>
          </p:cNvPr>
          <p:cNvSpPr/>
          <p:nvPr/>
        </p:nvSpPr>
        <p:spPr>
          <a:xfrm rot="5400000">
            <a:off x="11422869" y="3970917"/>
            <a:ext cx="736668" cy="10226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2B61223-2FC5-4EB3-878C-284EB49B845A}"/>
              </a:ext>
            </a:extLst>
          </p:cNvPr>
          <p:cNvSpPr txBox="1"/>
          <p:nvPr/>
        </p:nvSpPr>
        <p:spPr>
          <a:xfrm>
            <a:off x="7474122" y="870681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2017</a:t>
            </a:r>
            <a:endParaRPr lang="ko-KR" altLang="en-US" sz="1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1FE37CF-620A-4D35-8675-E7DF2C2BFB21}"/>
              </a:ext>
            </a:extLst>
          </p:cNvPr>
          <p:cNvSpPr txBox="1"/>
          <p:nvPr/>
        </p:nvSpPr>
        <p:spPr>
          <a:xfrm>
            <a:off x="9158942" y="871608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A9C9961-04FE-4337-8016-E852F475924A}"/>
              </a:ext>
            </a:extLst>
          </p:cNvPr>
          <p:cNvSpPr txBox="1"/>
          <p:nvPr/>
        </p:nvSpPr>
        <p:spPr>
          <a:xfrm>
            <a:off x="10672257" y="872813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5EA2017-1977-4F15-83E9-42EB1E3B7CAF}"/>
              </a:ext>
            </a:extLst>
          </p:cNvPr>
          <p:cNvSpPr txBox="1"/>
          <p:nvPr/>
        </p:nvSpPr>
        <p:spPr>
          <a:xfrm>
            <a:off x="12362805" y="872813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497FAF8-938F-4102-86D4-771E7EE00D37}"/>
              </a:ext>
            </a:extLst>
          </p:cNvPr>
          <p:cNvSpPr txBox="1"/>
          <p:nvPr/>
        </p:nvSpPr>
        <p:spPr>
          <a:xfrm>
            <a:off x="13936769" y="8716079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B9F59C-627D-4468-9AAE-438884C8531A}"/>
              </a:ext>
            </a:extLst>
          </p:cNvPr>
          <p:cNvSpPr txBox="1"/>
          <p:nvPr/>
        </p:nvSpPr>
        <p:spPr>
          <a:xfrm>
            <a:off x="15621589" y="872813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776C91E0-E2CE-404E-AE89-428AB7148443}"/>
              </a:ext>
            </a:extLst>
          </p:cNvPr>
          <p:cNvCxnSpPr>
            <a:cxnSpLocks/>
          </p:cNvCxnSpPr>
          <p:nvPr/>
        </p:nvCxnSpPr>
        <p:spPr>
          <a:xfrm>
            <a:off x="8686800" y="5790595"/>
            <a:ext cx="0" cy="28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3E6C333-2849-4017-8561-A65007B93EFD}"/>
              </a:ext>
            </a:extLst>
          </p:cNvPr>
          <p:cNvCxnSpPr>
            <a:cxnSpLocks/>
          </p:cNvCxnSpPr>
          <p:nvPr/>
        </p:nvCxnSpPr>
        <p:spPr>
          <a:xfrm>
            <a:off x="10210800" y="5774077"/>
            <a:ext cx="0" cy="2879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00913F67-C35E-4B78-9F36-478DB1275290}"/>
              </a:ext>
            </a:extLst>
          </p:cNvPr>
          <p:cNvCxnSpPr>
            <a:cxnSpLocks/>
          </p:cNvCxnSpPr>
          <p:nvPr/>
        </p:nvCxnSpPr>
        <p:spPr>
          <a:xfrm>
            <a:off x="11734800" y="5789327"/>
            <a:ext cx="32552" cy="2879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64EA6DC3-7449-4E2F-991E-9ADD3CA98499}"/>
              </a:ext>
            </a:extLst>
          </p:cNvPr>
          <p:cNvCxnSpPr>
            <a:cxnSpLocks/>
          </p:cNvCxnSpPr>
          <p:nvPr/>
        </p:nvCxnSpPr>
        <p:spPr>
          <a:xfrm>
            <a:off x="14859000" y="5789327"/>
            <a:ext cx="0" cy="2911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178D989-E169-4D32-BE2B-4DB9BDF20197}"/>
              </a:ext>
            </a:extLst>
          </p:cNvPr>
          <p:cNvSpPr/>
          <p:nvPr/>
        </p:nvSpPr>
        <p:spPr>
          <a:xfrm>
            <a:off x="10872521" y="6828545"/>
            <a:ext cx="2093199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6FFD9C-238A-450A-99A6-848AA66DEC99}"/>
              </a:ext>
            </a:extLst>
          </p:cNvPr>
          <p:cNvSpPr txBox="1"/>
          <p:nvPr/>
        </p:nvSpPr>
        <p:spPr>
          <a:xfrm>
            <a:off x="10873932" y="6868177"/>
            <a:ext cx="2090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 </a:t>
            </a:r>
            <a:r>
              <a:rPr lang="ko-KR" altLang="en-US" b="1" spc="-15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중앙동</a:t>
            </a:r>
            <a:r>
              <a:rPr lang="ko-KR" altLang="en-US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949F66DE-97AB-4819-8C5C-B5888F4B3BFB}"/>
              </a:ext>
            </a:extLst>
          </p:cNvPr>
          <p:cNvCxnSpPr>
            <a:cxnSpLocks/>
          </p:cNvCxnSpPr>
          <p:nvPr/>
        </p:nvCxnSpPr>
        <p:spPr>
          <a:xfrm>
            <a:off x="13327586" y="5774077"/>
            <a:ext cx="7414" cy="2926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bject 32">
            <a:extLst>
              <a:ext uri="{FF2B5EF4-FFF2-40B4-BE49-F238E27FC236}">
                <a16:creationId xmlns:a16="http://schemas.microsoft.com/office/drawing/2014/main" id="{E9A1DEE9-407E-4EF1-ACF8-0882442A78BC}"/>
              </a:ext>
            </a:extLst>
          </p:cNvPr>
          <p:cNvSpPr txBox="1"/>
          <p:nvPr/>
        </p:nvSpPr>
        <p:spPr>
          <a:xfrm>
            <a:off x="-30480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34399CA-E8A5-4A09-8ABF-241FDD0BBABC}"/>
              </a:ext>
            </a:extLst>
          </p:cNvPr>
          <p:cNvSpPr/>
          <p:nvPr/>
        </p:nvSpPr>
        <p:spPr>
          <a:xfrm>
            <a:off x="-76200" y="9955869"/>
            <a:ext cx="9735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 결과 파일 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“visualization/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원도심 구역 고령인구 비율 변화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en-US" altLang="ko-KR" sz="1400" b="1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png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&amp; 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</a:t>
            </a:r>
            <a:r>
              <a:rPr lang="ko-KR" altLang="en-US" sz="1400" b="1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원도심구역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비고령인구 비율 변화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en-US" altLang="ko-KR" sz="1400" b="1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png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099600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7D33B0D-1AAE-4274-9DD7-8FC4DE6F48EE}"/>
              </a:ext>
            </a:extLst>
          </p:cNvPr>
          <p:cNvSpPr/>
          <p:nvPr/>
        </p:nvSpPr>
        <p:spPr>
          <a:xfrm>
            <a:off x="152400" y="266700"/>
            <a:ext cx="451939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-30480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4674161" y="399964"/>
            <a:ext cx="373691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데이터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</a:p>
          <a:p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청주시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거주인구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.csv </a:t>
            </a:r>
          </a:p>
          <a:p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26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.청주시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격자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매핑용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en-US" altLang="ko-KR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geojson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27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.청주시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도시재생계획구역.</a:t>
            </a:r>
            <a:r>
              <a:rPr lang="en-US" altLang="ko-KR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geojson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7493562" y="2017379"/>
            <a:ext cx="54276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청주시 거주인구 격자 매핑 및 필터링 </a:t>
            </a:r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en-US" altLang="ko-KR" sz="20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2" name="Object 40">
            <a:extLst>
              <a:ext uri="{FF2B5EF4-FFF2-40B4-BE49-F238E27FC236}">
                <a16:creationId xmlns:a16="http://schemas.microsoft.com/office/drawing/2014/main" id="{EC3BC177-C441-420C-AD23-BF349A1EE21D}"/>
              </a:ext>
            </a:extLst>
          </p:cNvPr>
          <p:cNvSpPr txBox="1"/>
          <p:nvPr/>
        </p:nvSpPr>
        <p:spPr>
          <a:xfrm>
            <a:off x="12572999" y="2000190"/>
            <a:ext cx="34890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000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필터링된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데이터프레임</a:t>
            </a:r>
            <a:endParaRPr lang="en-US" sz="20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374025" y="1897600"/>
            <a:ext cx="10525013" cy="80465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Object 40">
            <a:extLst>
              <a:ext uri="{FF2B5EF4-FFF2-40B4-BE49-F238E27FC236}">
                <a16:creationId xmlns:a16="http://schemas.microsoft.com/office/drawing/2014/main" id="{F2207F18-5640-49E4-85FE-087FECBB4BEA}"/>
              </a:ext>
            </a:extLst>
          </p:cNvPr>
          <p:cNvSpPr txBox="1"/>
          <p:nvPr/>
        </p:nvSpPr>
        <p:spPr>
          <a:xfrm>
            <a:off x="7467600" y="5761656"/>
            <a:ext cx="46813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변화 시각화를 위한 리스트 생성</a:t>
            </a:r>
            <a:endParaRPr lang="en-US" sz="20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1" name="Object 40">
            <a:extLst>
              <a:ext uri="{FF2B5EF4-FFF2-40B4-BE49-F238E27FC236}">
                <a16:creationId xmlns:a16="http://schemas.microsoft.com/office/drawing/2014/main" id="{099B96AF-1562-4DDD-A584-48AE57D781A7}"/>
              </a:ext>
            </a:extLst>
          </p:cNvPr>
          <p:cNvSpPr txBox="1"/>
          <p:nvPr/>
        </p:nvSpPr>
        <p:spPr>
          <a:xfrm>
            <a:off x="12724063" y="5756702"/>
            <a:ext cx="49353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원도심 인구변화 시각화</a:t>
            </a:r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(5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항목</a:t>
            </a:r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sz="20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438808" y="2051488"/>
            <a:ext cx="558099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청주시 격자로드 및 원도심 구역 내 격자 필터링</a:t>
            </a:r>
            <a:endParaRPr lang="en-US" sz="20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318210" y="1897600"/>
            <a:ext cx="6855141" cy="8046499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82FC01-C83E-4FA1-800A-3645C715C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853" y="2434679"/>
            <a:ext cx="5135212" cy="3234454"/>
          </a:xfrm>
          <a:prstGeom prst="rect">
            <a:avLst/>
          </a:prstGeom>
        </p:spPr>
      </p:pic>
      <p:sp>
        <p:nvSpPr>
          <p:cNvPr id="31" name="Object 40">
            <a:extLst>
              <a:ext uri="{FF2B5EF4-FFF2-40B4-BE49-F238E27FC236}">
                <a16:creationId xmlns:a16="http://schemas.microsoft.com/office/drawing/2014/main" id="{92408F1E-44FA-4E07-8EB7-9AF34E111FA3}"/>
              </a:ext>
            </a:extLst>
          </p:cNvPr>
          <p:cNvSpPr txBox="1"/>
          <p:nvPr/>
        </p:nvSpPr>
        <p:spPr>
          <a:xfrm>
            <a:off x="9371263" y="2886986"/>
            <a:ext cx="355889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격자 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 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불러와 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Mapping</a:t>
            </a:r>
            <a:endParaRPr 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98BB5406-39D4-4ACC-A299-6750B30CC82B}"/>
              </a:ext>
            </a:extLst>
          </p:cNvPr>
          <p:cNvSpPr txBox="1"/>
          <p:nvPr/>
        </p:nvSpPr>
        <p:spPr>
          <a:xfrm>
            <a:off x="576856" y="5756702"/>
            <a:ext cx="39670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000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필터링된</a:t>
            </a:r>
            <a:r>
              <a:rPr lang="ko-KR" altLang="en-US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격자 시각화</a:t>
            </a:r>
            <a:r>
              <a:rPr lang="en-US" altLang="ko-KR" sz="20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(Folium)</a:t>
            </a:r>
            <a:endParaRPr lang="en-US" sz="20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44ED1B-597C-4E31-B345-9F89BB5C0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4738" y="2434678"/>
            <a:ext cx="4773626" cy="32344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F1BA27-6F3C-4264-9A71-856FB0D17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852" y="6176246"/>
            <a:ext cx="5135212" cy="35162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6ABC3E-E326-4DE8-80B6-388F097F7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4738" y="6176246"/>
            <a:ext cx="4773627" cy="3516211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3DAC8E0-E7A5-4447-AC89-81F04A794EAB}"/>
              </a:ext>
            </a:extLst>
          </p:cNvPr>
          <p:cNvSpPr/>
          <p:nvPr/>
        </p:nvSpPr>
        <p:spPr>
          <a:xfrm>
            <a:off x="13915499" y="7093595"/>
            <a:ext cx="2819400" cy="1670251"/>
          </a:xfrm>
          <a:prstGeom prst="roundRect">
            <a:avLst/>
          </a:prstGeom>
          <a:solidFill>
            <a:srgbClr val="1E1F1C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F37C47E-AA97-4905-BB66-76F9AFA44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675" y="2438238"/>
            <a:ext cx="6352525" cy="3086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169EBF-3BED-40AF-BB6C-854330E994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675" y="6176246"/>
            <a:ext cx="3685525" cy="344697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536FAAA-0A52-45FF-8D55-F2A51B8E86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51" t="3019" r="8281"/>
          <a:stretch/>
        </p:blipFill>
        <p:spPr>
          <a:xfrm>
            <a:off x="4259152" y="6198423"/>
            <a:ext cx="2675047" cy="3446974"/>
          </a:xfrm>
          <a:prstGeom prst="rect">
            <a:avLst/>
          </a:prstGeom>
        </p:spPr>
      </p:pic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12C3F9F7-9779-45E5-BD0A-1C39B2FBE343}"/>
              </a:ext>
            </a:extLst>
          </p:cNvPr>
          <p:cNvSpPr/>
          <p:nvPr/>
        </p:nvSpPr>
        <p:spPr>
          <a:xfrm rot="5400000">
            <a:off x="4122849" y="7507689"/>
            <a:ext cx="412981" cy="429082"/>
          </a:xfrm>
          <a:prstGeom prst="triangle">
            <a:avLst>
              <a:gd name="adj" fmla="val 50000"/>
            </a:avLst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8BFCDB40-51A1-4972-84FB-B23903EAEFE0}"/>
              </a:ext>
            </a:extLst>
          </p:cNvPr>
          <p:cNvSpPr txBox="1"/>
          <p:nvPr/>
        </p:nvSpPr>
        <p:spPr>
          <a:xfrm>
            <a:off x="13975146" y="7262352"/>
            <a:ext cx="287748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인구변화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고령인구 변화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비고령인구 변화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고령인구 비율 변화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비고령인구 비율 변화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924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77CA4C46-C9BC-4C4A-838F-06BA466E46AA}"/>
              </a:ext>
            </a:extLst>
          </p:cNvPr>
          <p:cNvSpPr/>
          <p:nvPr/>
        </p:nvSpPr>
        <p:spPr>
          <a:xfrm>
            <a:off x="152400" y="266700"/>
            <a:ext cx="451939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6DEB9D-BC20-405E-971B-A5543E108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4" t="14250" b="12122"/>
          <a:stretch/>
        </p:blipFill>
        <p:spPr>
          <a:xfrm>
            <a:off x="6495488" y="567263"/>
            <a:ext cx="10591800" cy="2948905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0BB8016E-0C5B-43A7-A5A9-07D1DC4FC1B9}"/>
              </a:ext>
            </a:extLst>
          </p:cNvPr>
          <p:cNvSpPr/>
          <p:nvPr/>
        </p:nvSpPr>
        <p:spPr>
          <a:xfrm>
            <a:off x="8447820" y="849544"/>
            <a:ext cx="1629068" cy="2448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98" name="그림 997">
            <a:extLst>
              <a:ext uri="{FF2B5EF4-FFF2-40B4-BE49-F238E27FC236}">
                <a16:creationId xmlns:a16="http://schemas.microsoft.com/office/drawing/2014/main" id="{AB354165-006A-49C6-94DC-AA81CC3E5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5" t="12104" b="11044"/>
          <a:stretch/>
        </p:blipFill>
        <p:spPr>
          <a:xfrm>
            <a:off x="6495488" y="6482797"/>
            <a:ext cx="10591800" cy="2488476"/>
          </a:xfrm>
          <a:prstGeom prst="rect">
            <a:avLst/>
          </a:prstGeom>
        </p:spPr>
      </p:pic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0D477BA8-CED8-4825-96FE-F6DF32812BEF}"/>
              </a:ext>
            </a:extLst>
          </p:cNvPr>
          <p:cNvSpPr/>
          <p:nvPr/>
        </p:nvSpPr>
        <p:spPr>
          <a:xfrm>
            <a:off x="14481794" y="7652457"/>
            <a:ext cx="2599549" cy="855412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F18EBF-1944-41F0-9E3A-F4A3B87BF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86" y="2019300"/>
            <a:ext cx="4970914" cy="5890776"/>
          </a:xfrm>
          <a:prstGeom prst="rect">
            <a:avLst/>
          </a:prstGeom>
        </p:spPr>
      </p:pic>
      <p:sp>
        <p:nvSpPr>
          <p:cNvPr id="37" name="Object 40">
            <a:extLst>
              <a:ext uri="{FF2B5EF4-FFF2-40B4-BE49-F238E27FC236}">
                <a16:creationId xmlns:a16="http://schemas.microsoft.com/office/drawing/2014/main" id="{D04DF5EE-C439-4C4F-8652-76109CC624D7}"/>
              </a:ext>
            </a:extLst>
          </p:cNvPr>
          <p:cNvSpPr txBox="1"/>
          <p:nvPr/>
        </p:nvSpPr>
        <p:spPr>
          <a:xfrm>
            <a:off x="1600200" y="4518787"/>
            <a:ext cx="27766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청주시 </a:t>
            </a:r>
            <a:endParaRPr lang="en-US" altLang="ko-KR" sz="24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원도심 구역</a:t>
            </a:r>
            <a:endParaRPr lang="en-US" sz="24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4B1C2C7-B4D5-4E1B-9A5D-5DDF7A8960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9" t="14141" r="37" b="11108"/>
          <a:stretch/>
        </p:blipFill>
        <p:spPr>
          <a:xfrm>
            <a:off x="6493904" y="3622339"/>
            <a:ext cx="10591800" cy="276289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0D55E8C-6B88-4ACD-B52F-6A8EB1BF3313}"/>
              </a:ext>
            </a:extLst>
          </p:cNvPr>
          <p:cNvSpPr txBox="1"/>
          <p:nvPr/>
        </p:nvSpPr>
        <p:spPr>
          <a:xfrm>
            <a:off x="10539688" y="501281"/>
            <a:ext cx="413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원도심 구역 연도별 인구변화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E4DA5E2-082B-44E1-8681-7709E939A8EC}"/>
              </a:ext>
            </a:extLst>
          </p:cNvPr>
          <p:cNvCxnSpPr>
            <a:cxnSpLocks/>
          </p:cNvCxnSpPr>
          <p:nvPr/>
        </p:nvCxnSpPr>
        <p:spPr>
          <a:xfrm flipH="1">
            <a:off x="3679634" y="571500"/>
            <a:ext cx="2568766" cy="2010996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5090F00-66EA-4FDC-A56E-A41159843CD7}"/>
              </a:ext>
            </a:extLst>
          </p:cNvPr>
          <p:cNvCxnSpPr>
            <a:cxnSpLocks/>
          </p:cNvCxnSpPr>
          <p:nvPr/>
        </p:nvCxnSpPr>
        <p:spPr>
          <a:xfrm flipH="1" flipV="1">
            <a:off x="4072460" y="7318122"/>
            <a:ext cx="2099740" cy="2092578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0693F2D-6143-48EE-A376-4D3BF812BA79}"/>
              </a:ext>
            </a:extLst>
          </p:cNvPr>
          <p:cNvSpPr txBox="1"/>
          <p:nvPr/>
        </p:nvSpPr>
        <p:spPr>
          <a:xfrm>
            <a:off x="10315367" y="3585039"/>
            <a:ext cx="413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원도심 구역 연도별 고령인구 변화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7B0234-0995-496E-B227-B9E2D8DD02F1}"/>
              </a:ext>
            </a:extLst>
          </p:cNvPr>
          <p:cNvSpPr txBox="1"/>
          <p:nvPr/>
        </p:nvSpPr>
        <p:spPr>
          <a:xfrm>
            <a:off x="10315367" y="6455698"/>
            <a:ext cx="4287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원도심 구역 연도별 비고령인구 변화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68FDA7C-66BB-4357-85F5-57696E76804B}"/>
              </a:ext>
            </a:extLst>
          </p:cNvPr>
          <p:cNvSpPr/>
          <p:nvPr/>
        </p:nvSpPr>
        <p:spPr>
          <a:xfrm>
            <a:off x="6096000" y="390442"/>
            <a:ext cx="11734800" cy="9325058"/>
          </a:xfrm>
          <a:prstGeom prst="roundRect">
            <a:avLst>
              <a:gd name="adj" fmla="val 6180"/>
            </a:avLst>
          </a:prstGeom>
          <a:noFill/>
          <a:ln>
            <a:solidFill>
              <a:srgbClr val="4A8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3E83E89C-2C94-4736-830D-6EFD1BA44FDB}"/>
              </a:ext>
            </a:extLst>
          </p:cNvPr>
          <p:cNvCxnSpPr>
            <a:cxnSpLocks/>
          </p:cNvCxnSpPr>
          <p:nvPr/>
        </p:nvCxnSpPr>
        <p:spPr>
          <a:xfrm>
            <a:off x="13300034" y="1237319"/>
            <a:ext cx="1446839" cy="37820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2B8D425-C690-4EA4-A98B-AA9704B62944}"/>
              </a:ext>
            </a:extLst>
          </p:cNvPr>
          <p:cNvCxnSpPr>
            <a:cxnSpLocks/>
          </p:cNvCxnSpPr>
          <p:nvPr/>
        </p:nvCxnSpPr>
        <p:spPr>
          <a:xfrm>
            <a:off x="13252776" y="4302131"/>
            <a:ext cx="1546928" cy="35397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EF706920-039F-4F8E-9A1C-3A1B43C9AC02}"/>
              </a:ext>
            </a:extLst>
          </p:cNvPr>
          <p:cNvCxnSpPr>
            <a:cxnSpLocks/>
          </p:cNvCxnSpPr>
          <p:nvPr/>
        </p:nvCxnSpPr>
        <p:spPr>
          <a:xfrm>
            <a:off x="13300034" y="7203032"/>
            <a:ext cx="1446839" cy="29444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9CE0C2F6-B8DF-455A-9F48-3974A4FDA312}"/>
              </a:ext>
            </a:extLst>
          </p:cNvPr>
          <p:cNvSpPr txBox="1"/>
          <p:nvPr/>
        </p:nvSpPr>
        <p:spPr>
          <a:xfrm>
            <a:off x="14581700" y="7734173"/>
            <a:ext cx="24808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 ~ 2021</a:t>
            </a:r>
          </a:p>
          <a:p>
            <a:pPr algn="ctr"/>
            <a:r>
              <a:rPr lang="ko-KR" altLang="en-US" sz="2000" b="1" spc="-3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비고령인구</a:t>
            </a:r>
            <a:r>
              <a:rPr lang="en-US" altLang="ko-KR" sz="2000" b="1" spc="-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b="1" spc="-3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대거유입</a:t>
            </a:r>
            <a:endParaRPr lang="en-US" altLang="ko-KR" sz="2000" b="1" spc="-3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22" name="TextBox 1021">
            <a:extLst>
              <a:ext uri="{FF2B5EF4-FFF2-40B4-BE49-F238E27FC236}">
                <a16:creationId xmlns:a16="http://schemas.microsoft.com/office/drawing/2014/main" id="{9A91B042-C8A9-4C35-94DA-8684D5411C81}"/>
              </a:ext>
            </a:extLst>
          </p:cNvPr>
          <p:cNvSpPr txBox="1"/>
          <p:nvPr/>
        </p:nvSpPr>
        <p:spPr>
          <a:xfrm>
            <a:off x="13097564" y="3464750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1E19317-847B-4AE4-9265-F8A6C7CCCAA4}"/>
              </a:ext>
            </a:extLst>
          </p:cNvPr>
          <p:cNvSpPr txBox="1"/>
          <p:nvPr/>
        </p:nvSpPr>
        <p:spPr>
          <a:xfrm>
            <a:off x="13311077" y="6347034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D55219C-BA1B-4410-B372-3704796AD551}"/>
              </a:ext>
            </a:extLst>
          </p:cNvPr>
          <p:cNvSpPr txBox="1"/>
          <p:nvPr/>
        </p:nvSpPr>
        <p:spPr>
          <a:xfrm>
            <a:off x="6969720" y="9122534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고령인구 </a:t>
            </a:r>
            <a:r>
              <a:rPr lang="en-US" altLang="ko-KR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60</a:t>
            </a:r>
            <a:r>
              <a:rPr lang="ko-KR" altLang="en-US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 이상 인구</a:t>
            </a:r>
            <a:r>
              <a:rPr lang="en-US" altLang="ko-KR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1400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E07CE05-B4A8-46A6-89EF-6C13AC17AD0F}"/>
              </a:ext>
            </a:extLst>
          </p:cNvPr>
          <p:cNvSpPr txBox="1"/>
          <p:nvPr/>
        </p:nvSpPr>
        <p:spPr>
          <a:xfrm>
            <a:off x="6969720" y="9370353"/>
            <a:ext cx="334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비고령인구 </a:t>
            </a:r>
            <a:r>
              <a:rPr lang="en-US" altLang="ko-KR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</a:t>
            </a:r>
            <a:r>
              <a:rPr lang="ko-KR" altLang="en-US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 이상 </a:t>
            </a:r>
            <a:r>
              <a:rPr lang="en-US" altLang="ko-KR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60</a:t>
            </a:r>
            <a:r>
              <a:rPr lang="ko-KR" altLang="en-US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 미만 인구</a:t>
            </a:r>
            <a:r>
              <a:rPr lang="en-US" altLang="ko-KR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1400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D4FF76C-A9AE-40E1-BEAC-5008E19BA0C8}"/>
              </a:ext>
            </a:extLst>
          </p:cNvPr>
          <p:cNvSpPr txBox="1"/>
          <p:nvPr/>
        </p:nvSpPr>
        <p:spPr>
          <a:xfrm>
            <a:off x="6805661" y="9386119"/>
            <a:ext cx="28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07CBBB5B-78C1-434F-B698-58291D9C65C6}"/>
              </a:ext>
            </a:extLst>
          </p:cNvPr>
          <p:cNvSpPr/>
          <p:nvPr/>
        </p:nvSpPr>
        <p:spPr>
          <a:xfrm>
            <a:off x="14169350" y="4835870"/>
            <a:ext cx="3358955" cy="120141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E77A55-4B33-46AF-9569-F7097A46DBF2}"/>
              </a:ext>
            </a:extLst>
          </p:cNvPr>
          <p:cNvSpPr txBox="1"/>
          <p:nvPr/>
        </p:nvSpPr>
        <p:spPr>
          <a:xfrm>
            <a:off x="14115614" y="4918188"/>
            <a:ext cx="35461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 변화유형 모두</a:t>
            </a:r>
            <a:endParaRPr lang="en-US" altLang="ko-KR" sz="2000" b="1" spc="-3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000" b="1" spc="-3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r>
              <a:rPr lang="ko-KR" altLang="en-US" sz="2000" b="1" spc="-3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년까지 증가하다 </a:t>
            </a:r>
            <a:endParaRPr lang="en-US" altLang="ko-KR" sz="2000" b="1" spc="-3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000" b="1" spc="-3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r>
              <a:rPr lang="ko-KR" altLang="en-US" sz="2000" b="1" spc="-3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년에 감소하는 추세</a:t>
            </a:r>
            <a:endParaRPr lang="en-US" altLang="ko-KR" sz="2000" b="1" spc="-3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F66800E-D71C-4ECC-B466-7936495413EA}"/>
              </a:ext>
            </a:extLst>
          </p:cNvPr>
          <p:cNvSpPr/>
          <p:nvPr/>
        </p:nvSpPr>
        <p:spPr>
          <a:xfrm>
            <a:off x="8531728" y="1367237"/>
            <a:ext cx="1467140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7AC258-6E40-469D-AB38-CDB4E13884EE}"/>
              </a:ext>
            </a:extLst>
          </p:cNvPr>
          <p:cNvSpPr txBox="1"/>
          <p:nvPr/>
        </p:nvSpPr>
        <p:spPr>
          <a:xfrm>
            <a:off x="8522000" y="1425782"/>
            <a:ext cx="146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D7856CB-2508-4AB5-A3AA-9B6D69627405}"/>
              </a:ext>
            </a:extLst>
          </p:cNvPr>
          <p:cNvSpPr/>
          <p:nvPr/>
        </p:nvSpPr>
        <p:spPr>
          <a:xfrm>
            <a:off x="11632865" y="849544"/>
            <a:ext cx="1629068" cy="2448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56D4D3F-2F3E-42A8-956F-3010E3EB3BEA}"/>
              </a:ext>
            </a:extLst>
          </p:cNvPr>
          <p:cNvSpPr/>
          <p:nvPr/>
        </p:nvSpPr>
        <p:spPr>
          <a:xfrm>
            <a:off x="11681649" y="2340323"/>
            <a:ext cx="1518759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15E205-8AA5-4FFD-9B6B-6B8F707AE208}"/>
              </a:ext>
            </a:extLst>
          </p:cNvPr>
          <p:cNvSpPr txBox="1"/>
          <p:nvPr/>
        </p:nvSpPr>
        <p:spPr>
          <a:xfrm>
            <a:off x="11707049" y="2395659"/>
            <a:ext cx="1460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E8F1B18-DF3B-413D-8525-A44E217239E6}"/>
              </a:ext>
            </a:extLst>
          </p:cNvPr>
          <p:cNvSpPr/>
          <p:nvPr/>
        </p:nvSpPr>
        <p:spPr>
          <a:xfrm>
            <a:off x="8446236" y="3937229"/>
            <a:ext cx="1629068" cy="224319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AEED62A-6AA6-4F92-B341-12F74401D429}"/>
              </a:ext>
            </a:extLst>
          </p:cNvPr>
          <p:cNvSpPr/>
          <p:nvPr/>
        </p:nvSpPr>
        <p:spPr>
          <a:xfrm>
            <a:off x="8530144" y="4338694"/>
            <a:ext cx="1467140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1656A0-A866-43DD-99DB-EB680454CF28}"/>
              </a:ext>
            </a:extLst>
          </p:cNvPr>
          <p:cNvSpPr txBox="1"/>
          <p:nvPr/>
        </p:nvSpPr>
        <p:spPr>
          <a:xfrm>
            <a:off x="8520416" y="4397239"/>
            <a:ext cx="146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E1F585-4C1F-4214-914D-F6D9318D48C7}"/>
              </a:ext>
            </a:extLst>
          </p:cNvPr>
          <p:cNvSpPr/>
          <p:nvPr/>
        </p:nvSpPr>
        <p:spPr>
          <a:xfrm>
            <a:off x="11631281" y="3937229"/>
            <a:ext cx="1629068" cy="224319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B90BE2D-BFF5-4537-83E1-6749B94D2C8B}"/>
              </a:ext>
            </a:extLst>
          </p:cNvPr>
          <p:cNvSpPr/>
          <p:nvPr/>
        </p:nvSpPr>
        <p:spPr>
          <a:xfrm>
            <a:off x="11680065" y="4984330"/>
            <a:ext cx="1518759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43F3276-4FB5-4A0F-8C05-D4E31F837668}"/>
              </a:ext>
            </a:extLst>
          </p:cNvPr>
          <p:cNvSpPr txBox="1"/>
          <p:nvPr/>
        </p:nvSpPr>
        <p:spPr>
          <a:xfrm>
            <a:off x="11705465" y="5039666"/>
            <a:ext cx="1460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0545020-A0AA-47BE-8066-8C982F9D189A}"/>
              </a:ext>
            </a:extLst>
          </p:cNvPr>
          <p:cNvSpPr/>
          <p:nvPr/>
        </p:nvSpPr>
        <p:spPr>
          <a:xfrm>
            <a:off x="8447820" y="6814751"/>
            <a:ext cx="1629068" cy="1947698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A59F2F2-5AC1-481E-B7FA-8180F60666DC}"/>
              </a:ext>
            </a:extLst>
          </p:cNvPr>
          <p:cNvSpPr/>
          <p:nvPr/>
        </p:nvSpPr>
        <p:spPr>
          <a:xfrm>
            <a:off x="8519028" y="7264219"/>
            <a:ext cx="1467140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BA5D2B-D8DA-438C-845D-BC3A7466F8FD}"/>
              </a:ext>
            </a:extLst>
          </p:cNvPr>
          <p:cNvSpPr txBox="1"/>
          <p:nvPr/>
        </p:nvSpPr>
        <p:spPr>
          <a:xfrm>
            <a:off x="8509300" y="7322764"/>
            <a:ext cx="146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4D51408-0ADB-4FED-A729-AB1BC3C9A4E4}"/>
              </a:ext>
            </a:extLst>
          </p:cNvPr>
          <p:cNvSpPr/>
          <p:nvPr/>
        </p:nvSpPr>
        <p:spPr>
          <a:xfrm>
            <a:off x="11632865" y="6814749"/>
            <a:ext cx="1629068" cy="1947699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F1A6ED29-EF62-4F5E-88D6-38CAB0E6C95D}"/>
              </a:ext>
            </a:extLst>
          </p:cNvPr>
          <p:cNvSpPr/>
          <p:nvPr/>
        </p:nvSpPr>
        <p:spPr>
          <a:xfrm>
            <a:off x="11690881" y="8084790"/>
            <a:ext cx="1518759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FB6919B-17EE-438F-ACBF-4BE0FB25B3E8}"/>
              </a:ext>
            </a:extLst>
          </p:cNvPr>
          <p:cNvSpPr txBox="1"/>
          <p:nvPr/>
        </p:nvSpPr>
        <p:spPr>
          <a:xfrm>
            <a:off x="11716281" y="8140126"/>
            <a:ext cx="1460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CA6F3C3-BC75-4BAA-845A-F5D78856C8A4}"/>
              </a:ext>
            </a:extLst>
          </p:cNvPr>
          <p:cNvSpPr/>
          <p:nvPr/>
        </p:nvSpPr>
        <p:spPr>
          <a:xfrm>
            <a:off x="6518872" y="795866"/>
            <a:ext cx="384181" cy="772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E41981-4F2C-42A6-828B-2091CBB45798}"/>
              </a:ext>
            </a:extLst>
          </p:cNvPr>
          <p:cNvSpPr txBox="1"/>
          <p:nvPr/>
        </p:nvSpPr>
        <p:spPr>
          <a:xfrm>
            <a:off x="6419288" y="178043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5500</a:t>
            </a:r>
            <a:endParaRPr lang="ko-KR" altLang="en-US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CE605B-0F6C-424C-A46C-08C7E97F42DF}"/>
              </a:ext>
            </a:extLst>
          </p:cNvPr>
          <p:cNvSpPr txBox="1"/>
          <p:nvPr/>
        </p:nvSpPr>
        <p:spPr>
          <a:xfrm>
            <a:off x="6411450" y="227560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5000</a:t>
            </a:r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0E302E9-E413-414F-B4DC-27BFC4E59BA2}"/>
              </a:ext>
            </a:extLst>
          </p:cNvPr>
          <p:cNvSpPr txBox="1"/>
          <p:nvPr/>
        </p:nvSpPr>
        <p:spPr>
          <a:xfrm>
            <a:off x="6400800" y="715494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4000</a:t>
            </a:r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8615384-FF51-42B0-9598-759A7DA86621}"/>
              </a:ext>
            </a:extLst>
          </p:cNvPr>
          <p:cNvSpPr txBox="1"/>
          <p:nvPr/>
        </p:nvSpPr>
        <p:spPr>
          <a:xfrm>
            <a:off x="6409088" y="775533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3500</a:t>
            </a:r>
            <a:endParaRPr lang="ko-KR" altLang="en-US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8ABCE65-F1F3-4867-8C90-B3C571D1B09F}"/>
              </a:ext>
            </a:extLst>
          </p:cNvPr>
          <p:cNvSpPr txBox="1"/>
          <p:nvPr/>
        </p:nvSpPr>
        <p:spPr>
          <a:xfrm>
            <a:off x="6409088" y="830526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3000</a:t>
            </a:r>
            <a:endParaRPr lang="ko-KR" altLang="en-US" sz="14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2F79FF-94CA-49D7-B4D8-8CCC683D21C3}"/>
              </a:ext>
            </a:extLst>
          </p:cNvPr>
          <p:cNvSpPr txBox="1"/>
          <p:nvPr/>
        </p:nvSpPr>
        <p:spPr>
          <a:xfrm>
            <a:off x="6420202" y="78499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6500</a:t>
            </a:r>
            <a:endParaRPr lang="ko-KR" altLang="en-US" sz="1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FB406F-F299-4EB6-85E6-1997182A6FA8}"/>
              </a:ext>
            </a:extLst>
          </p:cNvPr>
          <p:cNvSpPr txBox="1"/>
          <p:nvPr/>
        </p:nvSpPr>
        <p:spPr>
          <a:xfrm>
            <a:off x="6419288" y="126922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6000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1E9BBE2-BFDC-4F4A-A4D5-DE40010526E2}"/>
              </a:ext>
            </a:extLst>
          </p:cNvPr>
          <p:cNvSpPr txBox="1"/>
          <p:nvPr/>
        </p:nvSpPr>
        <p:spPr>
          <a:xfrm>
            <a:off x="6419288" y="285452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4500</a:t>
            </a:r>
            <a:endParaRPr lang="ko-KR" altLang="en-US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E25EE6-0A05-4563-B08F-9FC3486317B2}"/>
              </a:ext>
            </a:extLst>
          </p:cNvPr>
          <p:cNvSpPr txBox="1"/>
          <p:nvPr/>
        </p:nvSpPr>
        <p:spPr>
          <a:xfrm>
            <a:off x="6411450" y="386553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2100</a:t>
            </a:r>
            <a:endParaRPr lang="ko-KR" altLang="en-US" sz="1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7686B99-F75E-4DE3-B94F-C0F7358C6B05}"/>
              </a:ext>
            </a:extLst>
          </p:cNvPr>
          <p:cNvSpPr txBox="1"/>
          <p:nvPr/>
        </p:nvSpPr>
        <p:spPr>
          <a:xfrm>
            <a:off x="6402487" y="417060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2000</a:t>
            </a:r>
            <a:endParaRPr lang="ko-KR" altLang="en-US" sz="1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F69B4BC-3701-4932-909E-D10AF0B228BE}"/>
              </a:ext>
            </a:extLst>
          </p:cNvPr>
          <p:cNvSpPr txBox="1"/>
          <p:nvPr/>
        </p:nvSpPr>
        <p:spPr>
          <a:xfrm>
            <a:off x="6401474" y="452809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1900</a:t>
            </a:r>
            <a:endParaRPr lang="ko-KR" altLang="en-US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DC3EF41-EE54-490B-B809-6DBF2FA2BA9F}"/>
              </a:ext>
            </a:extLst>
          </p:cNvPr>
          <p:cNvSpPr txBox="1"/>
          <p:nvPr/>
        </p:nvSpPr>
        <p:spPr>
          <a:xfrm>
            <a:off x="6401474" y="48464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1800</a:t>
            </a:r>
            <a:endParaRPr lang="ko-KR" altLang="en-US" sz="1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F56A5E-3403-4832-AF89-5C0719E1AD87}"/>
              </a:ext>
            </a:extLst>
          </p:cNvPr>
          <p:cNvSpPr txBox="1"/>
          <p:nvPr/>
        </p:nvSpPr>
        <p:spPr>
          <a:xfrm>
            <a:off x="6401474" y="516630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1700</a:t>
            </a:r>
            <a:endParaRPr lang="ko-KR" altLang="en-US" sz="14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CFFBCF-1986-44AE-825D-B745E5F97D13}"/>
              </a:ext>
            </a:extLst>
          </p:cNvPr>
          <p:cNvSpPr txBox="1"/>
          <p:nvPr/>
        </p:nvSpPr>
        <p:spPr>
          <a:xfrm>
            <a:off x="6400800" y="547158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1600</a:t>
            </a:r>
            <a:endParaRPr lang="ko-KR" altLang="en-US" sz="1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39761AD-61FD-4AD2-B883-1914CA69759A}"/>
              </a:ext>
            </a:extLst>
          </p:cNvPr>
          <p:cNvSpPr txBox="1"/>
          <p:nvPr/>
        </p:nvSpPr>
        <p:spPr>
          <a:xfrm>
            <a:off x="6411450" y="581666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1500</a:t>
            </a:r>
            <a:endParaRPr lang="ko-KR" altLang="en-US" sz="1400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EAA2613-1308-46B7-BE3B-5D2ED077D0E7}"/>
              </a:ext>
            </a:extLst>
          </p:cNvPr>
          <p:cNvSpPr/>
          <p:nvPr/>
        </p:nvSpPr>
        <p:spPr>
          <a:xfrm rot="5400000">
            <a:off x="11420591" y="-1566875"/>
            <a:ext cx="307778" cy="1011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1C5C338-3536-4522-AD35-0D7032C9035F}"/>
              </a:ext>
            </a:extLst>
          </p:cNvPr>
          <p:cNvSpPr txBox="1"/>
          <p:nvPr/>
        </p:nvSpPr>
        <p:spPr>
          <a:xfrm>
            <a:off x="8367124" y="333484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EC08AB-4D4C-415D-96D4-367BC25B9CAD}"/>
              </a:ext>
            </a:extLst>
          </p:cNvPr>
          <p:cNvSpPr txBox="1"/>
          <p:nvPr/>
        </p:nvSpPr>
        <p:spPr>
          <a:xfrm>
            <a:off x="9880439" y="334690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43DF418-DB7C-475A-AB32-7342B2B1525E}"/>
              </a:ext>
            </a:extLst>
          </p:cNvPr>
          <p:cNvSpPr txBox="1"/>
          <p:nvPr/>
        </p:nvSpPr>
        <p:spPr>
          <a:xfrm>
            <a:off x="11570987" y="334690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FB45E59-AC4F-4EF4-B750-8C334F30791C}"/>
              </a:ext>
            </a:extLst>
          </p:cNvPr>
          <p:cNvSpPr txBox="1"/>
          <p:nvPr/>
        </p:nvSpPr>
        <p:spPr>
          <a:xfrm>
            <a:off x="13144951" y="333484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A2A88C7-9F46-482E-952B-2C328C89B12B}"/>
              </a:ext>
            </a:extLst>
          </p:cNvPr>
          <p:cNvSpPr txBox="1"/>
          <p:nvPr/>
        </p:nvSpPr>
        <p:spPr>
          <a:xfrm>
            <a:off x="14829771" y="334690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C81316A-E3AD-483E-A7A3-49C1F381A23B}"/>
              </a:ext>
            </a:extLst>
          </p:cNvPr>
          <p:cNvSpPr/>
          <p:nvPr/>
        </p:nvSpPr>
        <p:spPr>
          <a:xfrm rot="5400000">
            <a:off x="11408107" y="1252075"/>
            <a:ext cx="307778" cy="1013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CA46C5E-631B-4228-A633-35865FAD9CDD}"/>
              </a:ext>
            </a:extLst>
          </p:cNvPr>
          <p:cNvSpPr txBox="1"/>
          <p:nvPr/>
        </p:nvSpPr>
        <p:spPr>
          <a:xfrm>
            <a:off x="8227735" y="616627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C4A3F6-B12D-4154-8F20-530714E5C014}"/>
              </a:ext>
            </a:extLst>
          </p:cNvPr>
          <p:cNvSpPr txBox="1"/>
          <p:nvPr/>
        </p:nvSpPr>
        <p:spPr>
          <a:xfrm>
            <a:off x="9779231" y="617833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F02BB36-91BF-4770-A8E3-158CF472C4AF}"/>
              </a:ext>
            </a:extLst>
          </p:cNvPr>
          <p:cNvSpPr txBox="1"/>
          <p:nvPr/>
        </p:nvSpPr>
        <p:spPr>
          <a:xfrm>
            <a:off x="11391218" y="617806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A712445-EDA8-4342-A40A-31D5546EC872}"/>
              </a:ext>
            </a:extLst>
          </p:cNvPr>
          <p:cNvSpPr txBox="1"/>
          <p:nvPr/>
        </p:nvSpPr>
        <p:spPr>
          <a:xfrm>
            <a:off x="13043743" y="616627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3EA396D-6865-47C0-8F23-7A0490F3D4FC}"/>
              </a:ext>
            </a:extLst>
          </p:cNvPr>
          <p:cNvSpPr txBox="1"/>
          <p:nvPr/>
        </p:nvSpPr>
        <p:spPr>
          <a:xfrm>
            <a:off x="14649682" y="617775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7920AB-141C-45BD-A070-9BA838DCC432}"/>
              </a:ext>
            </a:extLst>
          </p:cNvPr>
          <p:cNvSpPr/>
          <p:nvPr/>
        </p:nvSpPr>
        <p:spPr>
          <a:xfrm rot="5400000">
            <a:off x="11409691" y="3854868"/>
            <a:ext cx="307778" cy="1013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851B0AE-C013-49A6-89C2-623B06AF27B8}"/>
              </a:ext>
            </a:extLst>
          </p:cNvPr>
          <p:cNvSpPr txBox="1"/>
          <p:nvPr/>
        </p:nvSpPr>
        <p:spPr>
          <a:xfrm>
            <a:off x="8229319" y="876907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34AA81E-9184-4822-81CC-FC85032AD7B8}"/>
              </a:ext>
            </a:extLst>
          </p:cNvPr>
          <p:cNvSpPr txBox="1"/>
          <p:nvPr/>
        </p:nvSpPr>
        <p:spPr>
          <a:xfrm>
            <a:off x="9780815" y="878112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610F2CA-25CE-4742-812C-047FB5B20356}"/>
              </a:ext>
            </a:extLst>
          </p:cNvPr>
          <p:cNvSpPr txBox="1"/>
          <p:nvPr/>
        </p:nvSpPr>
        <p:spPr>
          <a:xfrm>
            <a:off x="11392802" y="878085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D82866F-3AF9-4215-8868-51618891AA64}"/>
              </a:ext>
            </a:extLst>
          </p:cNvPr>
          <p:cNvSpPr txBox="1"/>
          <p:nvPr/>
        </p:nvSpPr>
        <p:spPr>
          <a:xfrm>
            <a:off x="13045327" y="876907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4BBC859-B369-42B0-B981-0337AB246394}"/>
              </a:ext>
            </a:extLst>
          </p:cNvPr>
          <p:cNvSpPr txBox="1"/>
          <p:nvPr/>
        </p:nvSpPr>
        <p:spPr>
          <a:xfrm>
            <a:off x="14651266" y="878054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BBDBB32-A2C6-4371-AB1E-14B2B20F6A9C}"/>
              </a:ext>
            </a:extLst>
          </p:cNvPr>
          <p:cNvSpPr txBox="1"/>
          <p:nvPr/>
        </p:nvSpPr>
        <p:spPr>
          <a:xfrm>
            <a:off x="6805661" y="9116202"/>
            <a:ext cx="28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13" name="Object 32">
            <a:extLst>
              <a:ext uri="{FF2B5EF4-FFF2-40B4-BE49-F238E27FC236}">
                <a16:creationId xmlns:a16="http://schemas.microsoft.com/office/drawing/2014/main" id="{09110DED-6EC0-4A16-BFAA-07F1FC9BA14F}"/>
              </a:ext>
            </a:extLst>
          </p:cNvPr>
          <p:cNvSpPr txBox="1"/>
          <p:nvPr/>
        </p:nvSpPr>
        <p:spPr>
          <a:xfrm>
            <a:off x="-30480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733682A-8B6D-40C0-8C54-9272FA9C3C2B}"/>
              </a:ext>
            </a:extLst>
          </p:cNvPr>
          <p:cNvSpPr txBox="1"/>
          <p:nvPr/>
        </p:nvSpPr>
        <p:spPr>
          <a:xfrm>
            <a:off x="215018" y="8055063"/>
            <a:ext cx="61240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국제연합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(UN)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기준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65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 이상 인구 비율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7%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 → 고령화 사회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65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세 이상 인구 비율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14%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 → 고령 사회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65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세 이상 인구 비율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20%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 →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초고령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사회로 구분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추가로 국내 국민연금 수급연령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연금 지급개시연령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근로자의 법상 정년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노동관계법령상 정년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(60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의무규정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고려하여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60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대를 기준으로 고령화 비율을 구분함</a:t>
            </a:r>
            <a:endParaRPr lang="en-US" altLang="ko-KR" sz="10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A2EA0D1-60C5-4740-B165-6B9928FAE72F}"/>
              </a:ext>
            </a:extLst>
          </p:cNvPr>
          <p:cNvSpPr/>
          <p:nvPr/>
        </p:nvSpPr>
        <p:spPr>
          <a:xfrm>
            <a:off x="-76200" y="9925949"/>
            <a:ext cx="90872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 결과 파일 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visualization/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인구변화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en-US" altLang="ko-KR" sz="1400" b="1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png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연도별 고령인구 변화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en-US" altLang="ko-KR" sz="1400" b="1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png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&amp; 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비고령인구 변화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en-US" altLang="ko-KR" sz="1400" b="1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png</a:t>
            </a:r>
            <a:endParaRPr lang="en-US" altLang="ko-KR" sz="1400" b="1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1D12A53C-B93E-4E6B-9517-6799721F14AB}"/>
              </a:ext>
            </a:extLst>
          </p:cNvPr>
          <p:cNvSpPr/>
          <p:nvPr/>
        </p:nvSpPr>
        <p:spPr>
          <a:xfrm>
            <a:off x="152400" y="266700"/>
            <a:ext cx="451939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F18EBF-1944-41F0-9E3A-F4A3B87BF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86" y="2019300"/>
            <a:ext cx="4970914" cy="5890776"/>
          </a:xfrm>
          <a:prstGeom prst="rect">
            <a:avLst/>
          </a:prstGeom>
        </p:spPr>
      </p:pic>
      <p:sp>
        <p:nvSpPr>
          <p:cNvPr id="37" name="Object 40">
            <a:extLst>
              <a:ext uri="{FF2B5EF4-FFF2-40B4-BE49-F238E27FC236}">
                <a16:creationId xmlns:a16="http://schemas.microsoft.com/office/drawing/2014/main" id="{D04DF5EE-C439-4C4F-8652-76109CC624D7}"/>
              </a:ext>
            </a:extLst>
          </p:cNvPr>
          <p:cNvSpPr txBox="1"/>
          <p:nvPr/>
        </p:nvSpPr>
        <p:spPr>
          <a:xfrm>
            <a:off x="1600201" y="4518787"/>
            <a:ext cx="26463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청주시 </a:t>
            </a:r>
            <a:endParaRPr lang="en-US" altLang="ko-KR" sz="24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원도심 구역</a:t>
            </a:r>
            <a:endParaRPr lang="en-US" sz="24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2A3805-A8A0-4A43-B0C9-7F98F9125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3" t="12957" r="2937" b="12808"/>
          <a:stretch/>
        </p:blipFill>
        <p:spPr>
          <a:xfrm>
            <a:off x="6123685" y="5356793"/>
            <a:ext cx="10333837" cy="31677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129AE9-E48A-4793-8E30-A17319A951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" t="13065" r="3477" b="11431"/>
          <a:stretch/>
        </p:blipFill>
        <p:spPr>
          <a:xfrm>
            <a:off x="6096000" y="1122002"/>
            <a:ext cx="10287000" cy="3167784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BB977A-B896-4E5D-BC94-DE87CAC54768}"/>
              </a:ext>
            </a:extLst>
          </p:cNvPr>
          <p:cNvCxnSpPr>
            <a:cxnSpLocks/>
          </p:cNvCxnSpPr>
          <p:nvPr/>
        </p:nvCxnSpPr>
        <p:spPr>
          <a:xfrm flipH="1">
            <a:off x="3679634" y="571500"/>
            <a:ext cx="2568766" cy="2010996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5DCBA56-4CD8-4464-9D20-7AA51A076E61}"/>
              </a:ext>
            </a:extLst>
          </p:cNvPr>
          <p:cNvCxnSpPr>
            <a:cxnSpLocks/>
          </p:cNvCxnSpPr>
          <p:nvPr/>
        </p:nvCxnSpPr>
        <p:spPr>
          <a:xfrm flipH="1" flipV="1">
            <a:off x="4072460" y="7318122"/>
            <a:ext cx="2099740" cy="2092578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5226EB8-E36D-43D3-9163-932A948AC133}"/>
              </a:ext>
            </a:extLst>
          </p:cNvPr>
          <p:cNvSpPr/>
          <p:nvPr/>
        </p:nvSpPr>
        <p:spPr>
          <a:xfrm>
            <a:off x="6096000" y="390442"/>
            <a:ext cx="11734800" cy="9325058"/>
          </a:xfrm>
          <a:prstGeom prst="roundRect">
            <a:avLst>
              <a:gd name="adj" fmla="val 6180"/>
            </a:avLst>
          </a:prstGeom>
          <a:noFill/>
          <a:ln>
            <a:solidFill>
              <a:srgbClr val="4A8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D55E8C-6B88-4ACD-B52F-6A8EB1BF3313}"/>
              </a:ext>
            </a:extLst>
          </p:cNvPr>
          <p:cNvSpPr txBox="1"/>
          <p:nvPr/>
        </p:nvSpPr>
        <p:spPr>
          <a:xfrm>
            <a:off x="9753599" y="967450"/>
            <a:ext cx="4114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고령인구 비율변화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7B0234-0995-496E-B227-B9E2D8DD02F1}"/>
              </a:ext>
            </a:extLst>
          </p:cNvPr>
          <p:cNvSpPr txBox="1"/>
          <p:nvPr/>
        </p:nvSpPr>
        <p:spPr>
          <a:xfrm>
            <a:off x="9666666" y="5203398"/>
            <a:ext cx="436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비고령인구 비율변화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D4FB048-C8DB-4460-BB99-68B4A298DA97}"/>
              </a:ext>
            </a:extLst>
          </p:cNvPr>
          <p:cNvCxnSpPr>
            <a:cxnSpLocks/>
          </p:cNvCxnSpPr>
          <p:nvPr/>
        </p:nvCxnSpPr>
        <p:spPr>
          <a:xfrm>
            <a:off x="8195740" y="7214330"/>
            <a:ext cx="2929460" cy="1053370"/>
          </a:xfrm>
          <a:prstGeom prst="straightConnector1">
            <a:avLst/>
          </a:prstGeom>
          <a:ln w="57150">
            <a:solidFill>
              <a:srgbClr val="4A8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96A9DCB-3EBD-41A6-8A01-3F03D26A9ABF}"/>
              </a:ext>
            </a:extLst>
          </p:cNvPr>
          <p:cNvCxnSpPr>
            <a:cxnSpLocks/>
          </p:cNvCxnSpPr>
          <p:nvPr/>
        </p:nvCxnSpPr>
        <p:spPr>
          <a:xfrm>
            <a:off x="12943519" y="6313108"/>
            <a:ext cx="1720959" cy="201992"/>
          </a:xfrm>
          <a:prstGeom prst="straightConnector1">
            <a:avLst/>
          </a:prstGeom>
          <a:ln w="57150">
            <a:solidFill>
              <a:srgbClr val="4A8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A763BF6-9A26-4EFC-A90C-5D3516A030E3}"/>
              </a:ext>
            </a:extLst>
          </p:cNvPr>
          <p:cNvCxnSpPr>
            <a:cxnSpLocks/>
          </p:cNvCxnSpPr>
          <p:nvPr/>
        </p:nvCxnSpPr>
        <p:spPr>
          <a:xfrm flipV="1">
            <a:off x="8295356" y="2417411"/>
            <a:ext cx="2677444" cy="9124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3051764-8304-4330-8A2A-35AFDAC0F0AC}"/>
              </a:ext>
            </a:extLst>
          </p:cNvPr>
          <p:cNvCxnSpPr>
            <a:cxnSpLocks/>
          </p:cNvCxnSpPr>
          <p:nvPr/>
        </p:nvCxnSpPr>
        <p:spPr>
          <a:xfrm flipV="1">
            <a:off x="13106400" y="3884602"/>
            <a:ext cx="1274113" cy="1080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EAF38CD-6ABF-4CF7-BF83-910C1B239486}"/>
              </a:ext>
            </a:extLst>
          </p:cNvPr>
          <p:cNvSpPr/>
          <p:nvPr/>
        </p:nvSpPr>
        <p:spPr>
          <a:xfrm>
            <a:off x="12832949" y="2198468"/>
            <a:ext cx="4921651" cy="965067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077E22-8800-4C71-B473-A42BD35BBB28}"/>
              </a:ext>
            </a:extLst>
          </p:cNvPr>
          <p:cNvSpPr txBox="1"/>
          <p:nvPr/>
        </p:nvSpPr>
        <p:spPr>
          <a:xfrm>
            <a:off x="12801468" y="2339259"/>
            <a:ext cx="49846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2020~2021 </a:t>
            </a:r>
            <a:r>
              <a:rPr lang="ko-KR" altLang="en-US" sz="2000" b="1" spc="-3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비고령인구 대거 유입을 제외하면</a:t>
            </a:r>
            <a:endParaRPr lang="en-US" altLang="ko-KR" sz="2000" b="1" spc="-3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b="1" spc="-3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고령인구 비율이 지속적으로 증가</a:t>
            </a:r>
            <a:endParaRPr lang="en-US" altLang="ko-KR" sz="2000" b="1" spc="-3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BFCF93A-A48F-45F4-B24A-D88AF0E99D35}"/>
              </a:ext>
            </a:extLst>
          </p:cNvPr>
          <p:cNvSpPr/>
          <p:nvPr/>
        </p:nvSpPr>
        <p:spPr>
          <a:xfrm>
            <a:off x="12904878" y="7037861"/>
            <a:ext cx="3933644" cy="965067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CE8B7A-73F3-48FD-ACFA-1CF8FBEF3C59}"/>
              </a:ext>
            </a:extLst>
          </p:cNvPr>
          <p:cNvSpPr txBox="1"/>
          <p:nvPr/>
        </p:nvSpPr>
        <p:spPr>
          <a:xfrm>
            <a:off x="12946345" y="7166451"/>
            <a:ext cx="37337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2020~2021 </a:t>
            </a:r>
            <a:r>
              <a:rPr lang="ko-KR" altLang="en-US" sz="2000" b="1" spc="-3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증가를 제외하면</a:t>
            </a:r>
            <a:endParaRPr lang="en-US" altLang="ko-KR" sz="2000" b="1" spc="-3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b="1" spc="-3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비고령인구 비율이 지속적으로 감소</a:t>
            </a:r>
            <a:endParaRPr lang="en-US" altLang="ko-KR" sz="2000" b="1" spc="-3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7983A8-59E4-43EA-AE4C-AEB0799AECCB}"/>
              </a:ext>
            </a:extLst>
          </p:cNvPr>
          <p:cNvSpPr/>
          <p:nvPr/>
        </p:nvSpPr>
        <p:spPr>
          <a:xfrm>
            <a:off x="11290603" y="5760255"/>
            <a:ext cx="1629068" cy="2555211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9702064-7299-45DB-A79D-E0E82C78E484}"/>
              </a:ext>
            </a:extLst>
          </p:cNvPr>
          <p:cNvSpPr/>
          <p:nvPr/>
        </p:nvSpPr>
        <p:spPr>
          <a:xfrm>
            <a:off x="10226455" y="6220224"/>
            <a:ext cx="2090186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AAD62F-40FC-486C-9B42-8DDCA25DE59A}"/>
              </a:ext>
            </a:extLst>
          </p:cNvPr>
          <p:cNvSpPr txBox="1"/>
          <p:nvPr/>
        </p:nvSpPr>
        <p:spPr>
          <a:xfrm>
            <a:off x="10226455" y="6275560"/>
            <a:ext cx="2114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비고령</a:t>
            </a:r>
            <a:r>
              <a:rPr lang="ko-KR" altLang="en-US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인구 비율 급증</a:t>
            </a:r>
            <a:endParaRPr lang="en-US" altLang="ko-KR" b="1" spc="-15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191C48E-266D-4D8C-BB03-C5A98DBF8036}"/>
              </a:ext>
            </a:extLst>
          </p:cNvPr>
          <p:cNvSpPr/>
          <p:nvPr/>
        </p:nvSpPr>
        <p:spPr>
          <a:xfrm>
            <a:off x="11268892" y="1484451"/>
            <a:ext cx="1629068" cy="2548455"/>
          </a:xfrm>
          <a:prstGeom prst="rect">
            <a:avLst/>
          </a:prstGeom>
          <a:solidFill>
            <a:srgbClr val="43429D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DA64DE8-0A40-460D-983F-468A72836ECD}"/>
              </a:ext>
            </a:extLst>
          </p:cNvPr>
          <p:cNvCxnSpPr>
            <a:cxnSpLocks/>
          </p:cNvCxnSpPr>
          <p:nvPr/>
        </p:nvCxnSpPr>
        <p:spPr>
          <a:xfrm>
            <a:off x="11314590" y="2147261"/>
            <a:ext cx="1374929" cy="1821664"/>
          </a:xfrm>
          <a:prstGeom prst="straightConnector1">
            <a:avLst/>
          </a:prstGeom>
          <a:ln w="57150">
            <a:solidFill>
              <a:srgbClr val="4A8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6B6761D-4AC3-4B85-BDD3-6255637EE1CE}"/>
              </a:ext>
            </a:extLst>
          </p:cNvPr>
          <p:cNvCxnSpPr>
            <a:cxnSpLocks/>
          </p:cNvCxnSpPr>
          <p:nvPr/>
        </p:nvCxnSpPr>
        <p:spPr>
          <a:xfrm flipV="1">
            <a:off x="11599733" y="6496505"/>
            <a:ext cx="1187086" cy="16432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9F01D9F-9FFF-4BC4-A62E-CE4BD476DC17}"/>
              </a:ext>
            </a:extLst>
          </p:cNvPr>
          <p:cNvSpPr/>
          <p:nvPr/>
        </p:nvSpPr>
        <p:spPr>
          <a:xfrm>
            <a:off x="9821092" y="3260616"/>
            <a:ext cx="2128866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2EAD58-3DC9-4960-9193-87ACECAA8E87}"/>
              </a:ext>
            </a:extLst>
          </p:cNvPr>
          <p:cNvSpPr txBox="1"/>
          <p:nvPr/>
        </p:nvSpPr>
        <p:spPr>
          <a:xfrm>
            <a:off x="9753600" y="3329825"/>
            <a:ext cx="2220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고령 인구 비율  급감</a:t>
            </a:r>
            <a:endParaRPr lang="en-US" altLang="ko-KR" b="1" spc="-15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DA78365-4645-4E17-858E-1D3CA594E208}"/>
              </a:ext>
            </a:extLst>
          </p:cNvPr>
          <p:cNvSpPr/>
          <p:nvPr/>
        </p:nvSpPr>
        <p:spPr>
          <a:xfrm>
            <a:off x="6169445" y="1419337"/>
            <a:ext cx="311885" cy="772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5D0114D-9CFA-4B68-A03C-8BBF3601869E}"/>
              </a:ext>
            </a:extLst>
          </p:cNvPr>
          <p:cNvSpPr txBox="1"/>
          <p:nvPr/>
        </p:nvSpPr>
        <p:spPr>
          <a:xfrm>
            <a:off x="6155523" y="21662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35</a:t>
            </a:r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005BA1-B02F-469B-9B8B-AD26F604E167}"/>
              </a:ext>
            </a:extLst>
          </p:cNvPr>
          <p:cNvSpPr txBox="1"/>
          <p:nvPr/>
        </p:nvSpPr>
        <p:spPr>
          <a:xfrm>
            <a:off x="6089692" y="248220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34.5</a:t>
            </a:r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6588ED5-B40C-46AF-B434-DB0FD8EF6992}"/>
              </a:ext>
            </a:extLst>
          </p:cNvPr>
          <p:cNvSpPr txBox="1"/>
          <p:nvPr/>
        </p:nvSpPr>
        <p:spPr>
          <a:xfrm>
            <a:off x="6154515" y="751582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65</a:t>
            </a:r>
            <a:endParaRPr lang="ko-KR" altLang="en-US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3943319-2BB7-4F86-96DA-234057B4BEC5}"/>
              </a:ext>
            </a:extLst>
          </p:cNvPr>
          <p:cNvSpPr txBox="1"/>
          <p:nvPr/>
        </p:nvSpPr>
        <p:spPr>
          <a:xfrm>
            <a:off x="6070285" y="786008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64.5</a:t>
            </a:r>
            <a:endParaRPr lang="ko-KR" altLang="en-US" sz="1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7F5082D-8680-4465-AF2E-92886838F0A0}"/>
              </a:ext>
            </a:extLst>
          </p:cNvPr>
          <p:cNvSpPr txBox="1"/>
          <p:nvPr/>
        </p:nvSpPr>
        <p:spPr>
          <a:xfrm>
            <a:off x="6169102" y="143656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36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B35B552-EF98-4EF0-A0A3-0F610FEDD7C4}"/>
              </a:ext>
            </a:extLst>
          </p:cNvPr>
          <p:cNvSpPr txBox="1"/>
          <p:nvPr/>
        </p:nvSpPr>
        <p:spPr>
          <a:xfrm>
            <a:off x="6089692" y="1819719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35.5</a:t>
            </a:r>
            <a:endParaRPr lang="ko-KR" altLang="en-US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B9E9CBE-E64C-452A-B6D1-BF7880335F44}"/>
              </a:ext>
            </a:extLst>
          </p:cNvPr>
          <p:cNvSpPr txBox="1"/>
          <p:nvPr/>
        </p:nvSpPr>
        <p:spPr>
          <a:xfrm>
            <a:off x="6171164" y="284676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34</a:t>
            </a:r>
            <a:endParaRPr lang="ko-KR" altLang="en-US" sz="1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3357B0-04FD-41E0-BB7C-AC784E95F04C}"/>
              </a:ext>
            </a:extLst>
          </p:cNvPr>
          <p:cNvSpPr txBox="1"/>
          <p:nvPr/>
        </p:nvSpPr>
        <p:spPr>
          <a:xfrm>
            <a:off x="6085334" y="318479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33.5</a:t>
            </a:r>
            <a:endParaRPr lang="ko-KR" altLang="en-US" sz="1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B9B27FF-26DB-4927-B637-808038AFF83A}"/>
              </a:ext>
            </a:extLst>
          </p:cNvPr>
          <p:cNvSpPr txBox="1"/>
          <p:nvPr/>
        </p:nvSpPr>
        <p:spPr>
          <a:xfrm>
            <a:off x="6154515" y="352643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33</a:t>
            </a:r>
            <a:endParaRPr lang="ko-KR" altLang="en-US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D483C7A-AF08-4546-972E-BAF02B11044A}"/>
              </a:ext>
            </a:extLst>
          </p:cNvPr>
          <p:cNvSpPr txBox="1"/>
          <p:nvPr/>
        </p:nvSpPr>
        <p:spPr>
          <a:xfrm>
            <a:off x="6079391" y="583000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67.5</a:t>
            </a:r>
            <a:endParaRPr lang="ko-KR" altLang="en-US" sz="1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52545CF-D41D-4B7A-AA28-203EE8F1339A}"/>
              </a:ext>
            </a:extLst>
          </p:cNvPr>
          <p:cNvSpPr txBox="1"/>
          <p:nvPr/>
        </p:nvSpPr>
        <p:spPr>
          <a:xfrm>
            <a:off x="6171164" y="616927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67</a:t>
            </a:r>
            <a:endParaRPr lang="ko-KR" altLang="en-US" sz="14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8F741DA-D9DE-4C75-BFF0-B66309D8F41C}"/>
              </a:ext>
            </a:extLst>
          </p:cNvPr>
          <p:cNvSpPr txBox="1"/>
          <p:nvPr/>
        </p:nvSpPr>
        <p:spPr>
          <a:xfrm>
            <a:off x="6079364" y="649133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66.5</a:t>
            </a:r>
            <a:endParaRPr lang="ko-KR" altLang="en-US" sz="1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A5BD342-8D67-4EE1-8CE7-DCF6D94A29CE}"/>
              </a:ext>
            </a:extLst>
          </p:cNvPr>
          <p:cNvSpPr txBox="1"/>
          <p:nvPr/>
        </p:nvSpPr>
        <p:spPr>
          <a:xfrm>
            <a:off x="6172200" y="683405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66</a:t>
            </a:r>
            <a:endParaRPr lang="ko-KR" altLang="en-US" sz="14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7FA3502-E6C9-4919-B621-2AF9614CDF7A}"/>
              </a:ext>
            </a:extLst>
          </p:cNvPr>
          <p:cNvSpPr txBox="1"/>
          <p:nvPr/>
        </p:nvSpPr>
        <p:spPr>
          <a:xfrm>
            <a:off x="6089692" y="717955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65.5</a:t>
            </a:r>
            <a:endParaRPr lang="ko-KR" altLang="en-US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CFA2C3D-0C97-4F20-B362-C57FFB7868C5}"/>
              </a:ext>
            </a:extLst>
          </p:cNvPr>
          <p:cNvSpPr txBox="1"/>
          <p:nvPr/>
        </p:nvSpPr>
        <p:spPr>
          <a:xfrm>
            <a:off x="12725418" y="4162915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E7FAA2-0995-48B0-9589-815514347CFB}"/>
              </a:ext>
            </a:extLst>
          </p:cNvPr>
          <p:cNvSpPr/>
          <p:nvPr/>
        </p:nvSpPr>
        <p:spPr>
          <a:xfrm rot="5400000">
            <a:off x="11048445" y="-868710"/>
            <a:ext cx="307778" cy="1011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E732C75-E40E-4A17-9D46-61CA3B271EFD}"/>
              </a:ext>
            </a:extLst>
          </p:cNvPr>
          <p:cNvSpPr txBox="1"/>
          <p:nvPr/>
        </p:nvSpPr>
        <p:spPr>
          <a:xfrm>
            <a:off x="7816786" y="40330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35AEFFD-AD10-4FFF-AF82-F2FFFDF2D388}"/>
              </a:ext>
            </a:extLst>
          </p:cNvPr>
          <p:cNvSpPr txBox="1"/>
          <p:nvPr/>
        </p:nvSpPr>
        <p:spPr>
          <a:xfrm>
            <a:off x="9394941" y="404448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4058F1D-F627-4BA6-B76F-FD7BB2B7C219}"/>
              </a:ext>
            </a:extLst>
          </p:cNvPr>
          <p:cNvSpPr txBox="1"/>
          <p:nvPr/>
        </p:nvSpPr>
        <p:spPr>
          <a:xfrm>
            <a:off x="11060179" y="404448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8C3F7BB-4FF3-45CF-876F-86E6A07C68E0}"/>
              </a:ext>
            </a:extLst>
          </p:cNvPr>
          <p:cNvSpPr txBox="1"/>
          <p:nvPr/>
        </p:nvSpPr>
        <p:spPr>
          <a:xfrm>
            <a:off x="12682223" y="404497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7519A49-C675-4728-B0A2-F2F47614B8D0}"/>
              </a:ext>
            </a:extLst>
          </p:cNvPr>
          <p:cNvSpPr txBox="1"/>
          <p:nvPr/>
        </p:nvSpPr>
        <p:spPr>
          <a:xfrm>
            <a:off x="14266457" y="404178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AC3BB82-9696-4B28-9D7F-6AF3731AE5EA}"/>
              </a:ext>
            </a:extLst>
          </p:cNvPr>
          <p:cNvSpPr txBox="1"/>
          <p:nvPr/>
        </p:nvSpPr>
        <p:spPr>
          <a:xfrm>
            <a:off x="12778577" y="8481850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C6E3F3B-D699-451D-A2C1-7BD96345A872}"/>
              </a:ext>
            </a:extLst>
          </p:cNvPr>
          <p:cNvSpPr/>
          <p:nvPr/>
        </p:nvSpPr>
        <p:spPr>
          <a:xfrm rot="5400000">
            <a:off x="11101604" y="3450225"/>
            <a:ext cx="307778" cy="1011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3D74C1E-D701-4494-9988-940899315458}"/>
              </a:ext>
            </a:extLst>
          </p:cNvPr>
          <p:cNvSpPr txBox="1"/>
          <p:nvPr/>
        </p:nvSpPr>
        <p:spPr>
          <a:xfrm>
            <a:off x="7869945" y="835194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ADC0B6-262C-4B9C-9CEA-ACEE007210AB}"/>
              </a:ext>
            </a:extLst>
          </p:cNvPr>
          <p:cNvSpPr txBox="1"/>
          <p:nvPr/>
        </p:nvSpPr>
        <p:spPr>
          <a:xfrm>
            <a:off x="9448100" y="836342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2E71DBB-AD67-4331-A2F1-5015F698EEEA}"/>
              </a:ext>
            </a:extLst>
          </p:cNvPr>
          <p:cNvSpPr txBox="1"/>
          <p:nvPr/>
        </p:nvSpPr>
        <p:spPr>
          <a:xfrm>
            <a:off x="11113338" y="836342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AE8601D-B122-4494-9E54-96631412F44B}"/>
              </a:ext>
            </a:extLst>
          </p:cNvPr>
          <p:cNvSpPr txBox="1"/>
          <p:nvPr/>
        </p:nvSpPr>
        <p:spPr>
          <a:xfrm>
            <a:off x="12735382" y="83639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534643-C1AD-4A5C-9286-E5C53679DC14}"/>
              </a:ext>
            </a:extLst>
          </p:cNvPr>
          <p:cNvSpPr txBox="1"/>
          <p:nvPr/>
        </p:nvSpPr>
        <p:spPr>
          <a:xfrm>
            <a:off x="14319616" y="836072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104" name="Object 32">
            <a:extLst>
              <a:ext uri="{FF2B5EF4-FFF2-40B4-BE49-F238E27FC236}">
                <a16:creationId xmlns:a16="http://schemas.microsoft.com/office/drawing/2014/main" id="{1F489E8A-E655-4C16-A173-9758C79F8DBD}"/>
              </a:ext>
            </a:extLst>
          </p:cNvPr>
          <p:cNvSpPr txBox="1"/>
          <p:nvPr/>
        </p:nvSpPr>
        <p:spPr>
          <a:xfrm>
            <a:off x="-30480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48123DE-7DC3-43A2-95E4-177BFDA283EA}"/>
              </a:ext>
            </a:extLst>
          </p:cNvPr>
          <p:cNvSpPr/>
          <p:nvPr/>
        </p:nvSpPr>
        <p:spPr>
          <a:xfrm>
            <a:off x="-76200" y="9925949"/>
            <a:ext cx="80344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 결과 파일 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visualization/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고령인구 비율 변화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en-US" altLang="ko-KR" sz="1400" b="1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png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&amp; 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비고령인구 비율 변화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en-US" altLang="ko-KR" sz="1400" b="1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png</a:t>
            </a:r>
            <a:endParaRPr lang="en-US" altLang="ko-KR" sz="1400" b="1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06563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ACCA1C3-FAD3-4D72-9AF8-425629C3EE22}"/>
              </a:ext>
            </a:extLst>
          </p:cNvPr>
          <p:cNvSpPr/>
          <p:nvPr/>
        </p:nvSpPr>
        <p:spPr>
          <a:xfrm>
            <a:off x="152400" y="266700"/>
            <a:ext cx="451939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Object 32">
            <a:extLst>
              <a:ext uri="{FF2B5EF4-FFF2-40B4-BE49-F238E27FC236}">
                <a16:creationId xmlns:a16="http://schemas.microsoft.com/office/drawing/2014/main" id="{E1288FDA-111B-4F9F-8755-7EEA37773D50}"/>
              </a:ext>
            </a:extLst>
          </p:cNvPr>
          <p:cNvSpPr txBox="1"/>
          <p:nvPr/>
        </p:nvSpPr>
        <p:spPr>
          <a:xfrm>
            <a:off x="-30480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0D86FE-0C08-41EE-9223-2AC384806B8B}"/>
              </a:ext>
            </a:extLst>
          </p:cNvPr>
          <p:cNvSpPr txBox="1"/>
          <p:nvPr/>
        </p:nvSpPr>
        <p:spPr>
          <a:xfrm>
            <a:off x="943911" y="8618475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3602719" y="8624773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172200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87081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A888C-6507-4757-8EAE-96BE8CB921D3}"/>
              </a:ext>
            </a:extLst>
          </p:cNvPr>
          <p:cNvSpPr txBox="1"/>
          <p:nvPr/>
        </p:nvSpPr>
        <p:spPr>
          <a:xfrm>
            <a:off x="112227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00210" y="9942611"/>
            <a:ext cx="7595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 결과 파일 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visualization/</a:t>
            </a:r>
            <a:r>
              <a:rPr lang="ko-KR" altLang="en-US" sz="1400" b="1" dirty="0" err="1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원도심인구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고령화정도 시각화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원도심 거주인구 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HEATMAP.html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68D9E2A-7BB0-4CF7-BC1A-2BC6D662C450}"/>
              </a:ext>
            </a:extLst>
          </p:cNvPr>
          <p:cNvSpPr/>
          <p:nvPr/>
        </p:nvSpPr>
        <p:spPr>
          <a:xfrm rot="5400000">
            <a:off x="2501622" y="5572467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5044339" y="5572468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7564019" y="5598003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6186CD3-E8F2-4388-9343-817E829D0A9A}"/>
              </a:ext>
            </a:extLst>
          </p:cNvPr>
          <p:cNvSpPr/>
          <p:nvPr/>
        </p:nvSpPr>
        <p:spPr>
          <a:xfrm rot="5400000">
            <a:off x="10073539" y="559800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8D883A-43AA-4FAE-BD9D-509C90202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8" t="6629" r="4199" b="4116"/>
          <a:stretch/>
        </p:blipFill>
        <p:spPr>
          <a:xfrm>
            <a:off x="13194204" y="419100"/>
            <a:ext cx="4793992" cy="95235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633EF0-C63B-4FDD-AF64-99600A9B9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81" y="2981859"/>
            <a:ext cx="2295582" cy="56366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446D12-D047-4FE6-AA6B-94A34F950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537" y="2981859"/>
            <a:ext cx="2112104" cy="56366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4955690-88E6-46FF-A4FA-9846CC9E3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2981858"/>
            <a:ext cx="2080436" cy="56366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1D511A0-ED34-4587-A51B-6B96EA587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010" y="2981859"/>
            <a:ext cx="2060750" cy="563661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D3A8761-B9C7-4E33-AD2E-15CA477B1C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4004" y="2981858"/>
            <a:ext cx="2075356" cy="5636616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61207D7-9021-4832-A2A7-E38ACA3C706B}"/>
              </a:ext>
            </a:extLst>
          </p:cNvPr>
          <p:cNvSpPr/>
          <p:nvPr/>
        </p:nvSpPr>
        <p:spPr>
          <a:xfrm>
            <a:off x="3083591" y="5905500"/>
            <a:ext cx="1793582" cy="2590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F8E82B2-0D0E-4295-BF86-2B8FC25C9AB3}"/>
              </a:ext>
            </a:extLst>
          </p:cNvPr>
          <p:cNvSpPr/>
          <p:nvPr/>
        </p:nvSpPr>
        <p:spPr>
          <a:xfrm>
            <a:off x="2966914" y="9122113"/>
            <a:ext cx="2093199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7ABC19-9E39-4B05-9606-81BF9CDA5254}"/>
              </a:ext>
            </a:extLst>
          </p:cNvPr>
          <p:cNvSpPr txBox="1"/>
          <p:nvPr/>
        </p:nvSpPr>
        <p:spPr>
          <a:xfrm>
            <a:off x="3004281" y="9166871"/>
            <a:ext cx="1972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</a:t>
            </a:r>
            <a:r>
              <a:rPr lang="ko-KR" altLang="en-US" b="1" spc="-15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BB7EF6-38FB-40AC-8E85-4E5747E4E337}"/>
              </a:ext>
            </a:extLst>
          </p:cNvPr>
          <p:cNvSpPr/>
          <p:nvPr/>
        </p:nvSpPr>
        <p:spPr>
          <a:xfrm>
            <a:off x="8035399" y="9121454"/>
            <a:ext cx="2093199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7CA59B3-225E-4A0A-AA84-8404B4D1744D}"/>
              </a:ext>
            </a:extLst>
          </p:cNvPr>
          <p:cNvSpPr txBox="1"/>
          <p:nvPr/>
        </p:nvSpPr>
        <p:spPr>
          <a:xfrm>
            <a:off x="8072766" y="9166212"/>
            <a:ext cx="1972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중앙동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FB9A0801-27B1-416D-A6E2-9BD4FA71A906}"/>
              </a:ext>
            </a:extLst>
          </p:cNvPr>
          <p:cNvSpPr/>
          <p:nvPr/>
        </p:nvSpPr>
        <p:spPr>
          <a:xfrm>
            <a:off x="8278934" y="3110788"/>
            <a:ext cx="1606127" cy="24001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9E8B1B35-3046-4799-84C1-876FD53DC406}"/>
              </a:ext>
            </a:extLst>
          </p:cNvPr>
          <p:cNvSpPr txBox="1"/>
          <p:nvPr/>
        </p:nvSpPr>
        <p:spPr>
          <a:xfrm>
            <a:off x="139817" y="1667688"/>
            <a:ext cx="4519390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 </a:t>
            </a:r>
            <a:r>
              <a:rPr lang="ko-KR" altLang="en-US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거주인구가 많을수록 빨간색 계열로 시각화</a:t>
            </a:r>
            <a:endParaRPr lang="en-US" altLang="ko-KR" b="1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3200400" y="2313021"/>
            <a:ext cx="76962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원도심 거주인구 </a:t>
            </a:r>
            <a:r>
              <a:rPr lang="en-US" altLang="ko-KR" sz="3200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HEATMAP(Folium)</a:t>
            </a:r>
            <a:endParaRPr lang="en-US" sz="3200" dirty="0">
              <a:solidFill>
                <a:srgbClr val="0015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05203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</TotalTime>
  <Words>1674</Words>
  <Application>Microsoft Office PowerPoint</Application>
  <PresentationFormat>사용자 지정</PresentationFormat>
  <Paragraphs>355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5" baseType="lpstr">
      <vt:lpstr>Gmarket Sans Light</vt:lpstr>
      <vt:lpstr>Gmarket Sans Medium</vt:lpstr>
      <vt:lpstr>HY견고딕</vt:lpstr>
      <vt:lpstr>Mplus 1p</vt:lpstr>
      <vt:lpstr>Mplus 1p Bold</vt:lpstr>
      <vt:lpstr>Mplus 1p Light</vt:lpstr>
      <vt:lpstr>Mplus 1p Medium</vt:lpstr>
      <vt:lpstr>나눔스퀘어 ExtraBold</vt:lpstr>
      <vt:lpstr>나눔스퀘어OTF Bold</vt:lpstr>
      <vt:lpstr>맑은 고딕</vt:lpstr>
      <vt:lpstr>Arial</vt:lpstr>
      <vt:lpstr>Calibri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한 준규</cp:lastModifiedBy>
  <cp:revision>68</cp:revision>
  <dcterms:created xsi:type="dcterms:W3CDTF">2023-11-06T21:29:30Z</dcterms:created>
  <dcterms:modified xsi:type="dcterms:W3CDTF">2023-11-07T15:55:49Z</dcterms:modified>
</cp:coreProperties>
</file>